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70" r:id="rId8"/>
    <p:sldId id="262" r:id="rId9"/>
    <p:sldId id="259" r:id="rId10"/>
    <p:sldId id="261" r:id="rId11"/>
    <p:sldId id="260" r:id="rId12"/>
    <p:sldId id="272" r:id="rId13"/>
    <p:sldId id="2147472297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C2BF"/>
    <a:srgbClr val="E9E7E7"/>
    <a:srgbClr val="3E38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72337" autoAdjust="0"/>
  </p:normalViewPr>
  <p:slideViewPr>
    <p:cSldViewPr snapToGrid="0" snapToObjects="1">
      <p:cViewPr varScale="1">
        <p:scale>
          <a:sx n="82" d="100"/>
          <a:sy n="82" d="100"/>
        </p:scale>
        <p:origin x="17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lseth, Marit Losen" userId="e9c375e7-fb5a-477b-bf54-68e6d4ae88ef" providerId="ADAL" clId="{FFA0A06E-1F14-49B1-99B4-8E0135962CA8}"/>
    <pc:docChg chg="modSld">
      <pc:chgData name="Halseth, Marit Losen" userId="e9c375e7-fb5a-477b-bf54-68e6d4ae88ef" providerId="ADAL" clId="{FFA0A06E-1F14-49B1-99B4-8E0135962CA8}" dt="2024-09-30T11:07:46.634" v="3" actId="20577"/>
      <pc:docMkLst>
        <pc:docMk/>
      </pc:docMkLst>
      <pc:sldChg chg="modSp mod">
        <pc:chgData name="Halseth, Marit Losen" userId="e9c375e7-fb5a-477b-bf54-68e6d4ae88ef" providerId="ADAL" clId="{FFA0A06E-1F14-49B1-99B4-8E0135962CA8}" dt="2024-09-30T09:55:12.282" v="1" actId="20577"/>
        <pc:sldMkLst>
          <pc:docMk/>
          <pc:sldMk cId="2324467882" sldId="259"/>
        </pc:sldMkLst>
        <pc:spChg chg="mod">
          <ac:chgData name="Halseth, Marit Losen" userId="e9c375e7-fb5a-477b-bf54-68e6d4ae88ef" providerId="ADAL" clId="{FFA0A06E-1F14-49B1-99B4-8E0135962CA8}" dt="2024-09-30T09:55:12.282" v="1" actId="20577"/>
          <ac:spMkLst>
            <pc:docMk/>
            <pc:sldMk cId="2324467882" sldId="259"/>
            <ac:spMk id="3" creationId="{3133E860-A9D2-0696-3B1B-574F43C34EE4}"/>
          </ac:spMkLst>
        </pc:spChg>
      </pc:sldChg>
      <pc:sldChg chg="modSp mod">
        <pc:chgData name="Halseth, Marit Losen" userId="e9c375e7-fb5a-477b-bf54-68e6d4ae88ef" providerId="ADAL" clId="{FFA0A06E-1F14-49B1-99B4-8E0135962CA8}" dt="2024-09-30T11:07:46.634" v="3" actId="20577"/>
        <pc:sldMkLst>
          <pc:docMk/>
          <pc:sldMk cId="4118066822" sldId="260"/>
        </pc:sldMkLst>
        <pc:spChg chg="mod">
          <ac:chgData name="Halseth, Marit Losen" userId="e9c375e7-fb5a-477b-bf54-68e6d4ae88ef" providerId="ADAL" clId="{FFA0A06E-1F14-49B1-99B4-8E0135962CA8}" dt="2024-09-30T11:07:46.634" v="3" actId="20577"/>
          <ac:spMkLst>
            <pc:docMk/>
            <pc:sldMk cId="4118066822" sldId="260"/>
            <ac:spMk id="3" creationId="{8ED0CDA4-7591-2715-920D-12D4F68F1DE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4A097D-8752-4DF2-B6F7-3694703B373B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5808099-D482-4CBC-A967-712BB63AC718}">
      <dgm:prSet phldrT="[Tekst]" custT="1"/>
      <dgm:spPr>
        <a:solidFill>
          <a:srgbClr val="F1D8D4"/>
        </a:solidFill>
      </dgm:spPr>
      <dgm:t>
        <a:bodyPr/>
        <a:lstStyle/>
        <a:p>
          <a:endParaRPr lang="nb-NO" sz="1600">
            <a:solidFill>
              <a:schemeClr val="tx1"/>
            </a:solidFill>
          </a:endParaRPr>
        </a:p>
      </dgm:t>
    </dgm:pt>
    <dgm:pt modelId="{AAFAB6F8-6DC2-448A-B4E2-2B15FCE590E9}" type="parTrans" cxnId="{BB211B9A-C055-44A8-9A38-C926B99FB641}">
      <dgm:prSet/>
      <dgm:spPr/>
      <dgm:t>
        <a:bodyPr/>
        <a:lstStyle/>
        <a:p>
          <a:endParaRPr lang="nb-NO"/>
        </a:p>
      </dgm:t>
    </dgm:pt>
    <dgm:pt modelId="{8E498EF2-73C1-4593-9C71-8CE4FDBEFEFB}" type="sibTrans" cxnId="{BB211B9A-C055-44A8-9A38-C926B99FB641}">
      <dgm:prSet/>
      <dgm:spPr/>
      <dgm:t>
        <a:bodyPr/>
        <a:lstStyle/>
        <a:p>
          <a:endParaRPr lang="nb-NO"/>
        </a:p>
      </dgm:t>
    </dgm:pt>
    <dgm:pt modelId="{A8285064-8C2A-4FC1-8AFB-647315A2E5B3}">
      <dgm:prSet phldrT="[Tekst]" custT="1"/>
      <dgm:spPr>
        <a:pattFill prst="wdUpDiag">
          <a:fgClr>
            <a:srgbClr val="F1D8D4"/>
          </a:fgClr>
          <a:bgClr>
            <a:schemeClr val="bg1"/>
          </a:bgClr>
        </a:patt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endParaRPr lang="nb-NO" sz="1200">
            <a:solidFill>
              <a:schemeClr val="tx1"/>
            </a:solidFill>
          </a:endParaRPr>
        </a:p>
      </dgm:t>
    </dgm:pt>
    <dgm:pt modelId="{088BEA7C-1E67-48F3-A5CB-81E551F34AE4}" type="parTrans" cxnId="{242E8B56-12B0-45AA-928A-3978258ACF4C}">
      <dgm:prSet/>
      <dgm:spPr/>
      <dgm:t>
        <a:bodyPr/>
        <a:lstStyle/>
        <a:p>
          <a:endParaRPr lang="nb-NO"/>
        </a:p>
      </dgm:t>
    </dgm:pt>
    <dgm:pt modelId="{38C729D5-6BF8-4E89-A5DD-AB3B787A1813}" type="sibTrans" cxnId="{242E8B56-12B0-45AA-928A-3978258ACF4C}">
      <dgm:prSet/>
      <dgm:spPr/>
      <dgm:t>
        <a:bodyPr/>
        <a:lstStyle/>
        <a:p>
          <a:endParaRPr lang="nb-NO"/>
        </a:p>
      </dgm:t>
    </dgm:pt>
    <dgm:pt modelId="{84C1AF0A-4BDC-4E70-A2A6-0445999CD9C0}">
      <dgm:prSet phldrT="[Tekst]" custT="1"/>
      <dgm:spPr>
        <a:solidFill>
          <a:srgbClr val="E3B0A8"/>
        </a:solidFill>
      </dgm:spPr>
      <dgm:t>
        <a:bodyPr/>
        <a:lstStyle/>
        <a:p>
          <a:endParaRPr lang="nb-NO" sz="1600">
            <a:solidFill>
              <a:schemeClr val="tx1"/>
            </a:solidFill>
          </a:endParaRPr>
        </a:p>
      </dgm:t>
    </dgm:pt>
    <dgm:pt modelId="{AC628629-54F2-46AE-BB0A-9E56A7C9CF6C}" type="parTrans" cxnId="{4783F6EB-3AA5-4B75-BE15-DEA892F8B85F}">
      <dgm:prSet/>
      <dgm:spPr/>
      <dgm:t>
        <a:bodyPr/>
        <a:lstStyle/>
        <a:p>
          <a:endParaRPr lang="nb-NO"/>
        </a:p>
      </dgm:t>
    </dgm:pt>
    <dgm:pt modelId="{B5D6E4C9-FE4F-4440-8714-39D549807D8F}" type="sibTrans" cxnId="{4783F6EB-3AA5-4B75-BE15-DEA892F8B85F}">
      <dgm:prSet/>
      <dgm:spPr/>
      <dgm:t>
        <a:bodyPr/>
        <a:lstStyle/>
        <a:p>
          <a:endParaRPr lang="nb-NO"/>
        </a:p>
      </dgm:t>
    </dgm:pt>
    <dgm:pt modelId="{A5B3FC30-CF92-46BE-B434-14E6A87706F3}">
      <dgm:prSet phldrT="[Tekst]" custT="1"/>
      <dgm:spPr>
        <a:solidFill>
          <a:srgbClr val="F1D8D4"/>
        </a:solidFill>
      </dgm:spPr>
      <dgm:t>
        <a:bodyPr/>
        <a:lstStyle/>
        <a:p>
          <a:pPr algn="ctr"/>
          <a:endParaRPr lang="nb-NO" sz="1800" kern="1200">
            <a:solidFill>
              <a:schemeClr val="tx1"/>
            </a:solidFill>
            <a:latin typeface="Source Sans Pro SemiBold"/>
            <a:ea typeface="Source Sans Pro SemiBold"/>
            <a:cs typeface="+mn-cs"/>
          </a:endParaRPr>
        </a:p>
      </dgm:t>
    </dgm:pt>
    <dgm:pt modelId="{D38461CE-5A93-4907-AC98-0B89B67EE7AF}" type="parTrans" cxnId="{682B6BAF-B231-4E94-96DC-F048ADCF0A68}">
      <dgm:prSet/>
      <dgm:spPr/>
      <dgm:t>
        <a:bodyPr/>
        <a:lstStyle/>
        <a:p>
          <a:endParaRPr lang="nb-NO"/>
        </a:p>
      </dgm:t>
    </dgm:pt>
    <dgm:pt modelId="{124DC965-0B7C-4469-86D4-30B989871996}" type="sibTrans" cxnId="{682B6BAF-B231-4E94-96DC-F048ADCF0A68}">
      <dgm:prSet/>
      <dgm:spPr/>
      <dgm:t>
        <a:bodyPr/>
        <a:lstStyle/>
        <a:p>
          <a:endParaRPr lang="nb-NO"/>
        </a:p>
      </dgm:t>
    </dgm:pt>
    <dgm:pt modelId="{15644203-C6D5-4392-8104-B9196A3C3E26}" type="pres">
      <dgm:prSet presAssocID="{B24A097D-8752-4DF2-B6F7-3694703B373B}" presName="compositeShape" presStyleCnt="0">
        <dgm:presLayoutVars>
          <dgm:chMax val="9"/>
          <dgm:dir/>
          <dgm:resizeHandles val="exact"/>
        </dgm:presLayoutVars>
      </dgm:prSet>
      <dgm:spPr/>
    </dgm:pt>
    <dgm:pt modelId="{C56E3DF9-BC92-4C71-A13F-1F184BB2AF83}" type="pres">
      <dgm:prSet presAssocID="{B24A097D-8752-4DF2-B6F7-3694703B373B}" presName="triangle1" presStyleLbl="node1" presStyleIdx="0" presStyleCnt="4">
        <dgm:presLayoutVars>
          <dgm:bulletEnabled val="1"/>
        </dgm:presLayoutVars>
      </dgm:prSet>
      <dgm:spPr/>
    </dgm:pt>
    <dgm:pt modelId="{7E451558-975B-4DA9-8BA5-DB63F988F50F}" type="pres">
      <dgm:prSet presAssocID="{B24A097D-8752-4DF2-B6F7-3694703B373B}" presName="triangle2" presStyleLbl="node1" presStyleIdx="1" presStyleCnt="4">
        <dgm:presLayoutVars>
          <dgm:bulletEnabled val="1"/>
        </dgm:presLayoutVars>
      </dgm:prSet>
      <dgm:spPr/>
    </dgm:pt>
    <dgm:pt modelId="{7EEB3645-1D5E-48CB-8D0D-D9EE8AB95BC6}" type="pres">
      <dgm:prSet presAssocID="{B24A097D-8752-4DF2-B6F7-3694703B373B}" presName="triangle3" presStyleLbl="node1" presStyleIdx="2" presStyleCnt="4">
        <dgm:presLayoutVars>
          <dgm:bulletEnabled val="1"/>
        </dgm:presLayoutVars>
      </dgm:prSet>
      <dgm:spPr/>
    </dgm:pt>
    <dgm:pt modelId="{3C499B29-69FA-4D68-BAFC-5B723B4959A2}" type="pres">
      <dgm:prSet presAssocID="{B24A097D-8752-4DF2-B6F7-3694703B373B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DCAD7623-9CE1-49D4-8EC5-05FB24DE5AEC}" type="presOf" srcId="{A5B3FC30-CF92-46BE-B434-14E6A87706F3}" destId="{3C499B29-69FA-4D68-BAFC-5B723B4959A2}" srcOrd="0" destOrd="0" presId="urn:microsoft.com/office/officeart/2005/8/layout/pyramid4"/>
    <dgm:cxn modelId="{A07F1426-3559-4E91-8B1F-B4815D11F859}" type="presOf" srcId="{A8285064-8C2A-4FC1-8AFB-647315A2E5B3}" destId="{7E451558-975B-4DA9-8BA5-DB63F988F50F}" srcOrd="0" destOrd="0" presId="urn:microsoft.com/office/officeart/2005/8/layout/pyramid4"/>
    <dgm:cxn modelId="{4FF4B22D-C296-4C6E-B745-7AA02D28663E}" type="presOf" srcId="{84C1AF0A-4BDC-4E70-A2A6-0445999CD9C0}" destId="{7EEB3645-1D5E-48CB-8D0D-D9EE8AB95BC6}" srcOrd="0" destOrd="0" presId="urn:microsoft.com/office/officeart/2005/8/layout/pyramid4"/>
    <dgm:cxn modelId="{81B89761-7179-401C-B481-6BC44A10C3BA}" type="presOf" srcId="{B24A097D-8752-4DF2-B6F7-3694703B373B}" destId="{15644203-C6D5-4392-8104-B9196A3C3E26}" srcOrd="0" destOrd="0" presId="urn:microsoft.com/office/officeart/2005/8/layout/pyramid4"/>
    <dgm:cxn modelId="{242E8B56-12B0-45AA-928A-3978258ACF4C}" srcId="{B24A097D-8752-4DF2-B6F7-3694703B373B}" destId="{A8285064-8C2A-4FC1-8AFB-647315A2E5B3}" srcOrd="1" destOrd="0" parTransId="{088BEA7C-1E67-48F3-A5CB-81E551F34AE4}" sibTransId="{38C729D5-6BF8-4E89-A5DD-AB3B787A1813}"/>
    <dgm:cxn modelId="{BB211B9A-C055-44A8-9A38-C926B99FB641}" srcId="{B24A097D-8752-4DF2-B6F7-3694703B373B}" destId="{55808099-D482-4CBC-A967-712BB63AC718}" srcOrd="0" destOrd="0" parTransId="{AAFAB6F8-6DC2-448A-B4E2-2B15FCE590E9}" sibTransId="{8E498EF2-73C1-4593-9C71-8CE4FDBEFEFB}"/>
    <dgm:cxn modelId="{682B6BAF-B231-4E94-96DC-F048ADCF0A68}" srcId="{B24A097D-8752-4DF2-B6F7-3694703B373B}" destId="{A5B3FC30-CF92-46BE-B434-14E6A87706F3}" srcOrd="3" destOrd="0" parTransId="{D38461CE-5A93-4907-AC98-0B89B67EE7AF}" sibTransId="{124DC965-0B7C-4469-86D4-30B989871996}"/>
    <dgm:cxn modelId="{4FFAB9DA-D5AD-4F44-B04E-51B9530E8107}" type="presOf" srcId="{55808099-D482-4CBC-A967-712BB63AC718}" destId="{C56E3DF9-BC92-4C71-A13F-1F184BB2AF83}" srcOrd="0" destOrd="0" presId="urn:microsoft.com/office/officeart/2005/8/layout/pyramid4"/>
    <dgm:cxn modelId="{4783F6EB-3AA5-4B75-BE15-DEA892F8B85F}" srcId="{B24A097D-8752-4DF2-B6F7-3694703B373B}" destId="{84C1AF0A-4BDC-4E70-A2A6-0445999CD9C0}" srcOrd="2" destOrd="0" parTransId="{AC628629-54F2-46AE-BB0A-9E56A7C9CF6C}" sibTransId="{B5D6E4C9-FE4F-4440-8714-39D549807D8F}"/>
    <dgm:cxn modelId="{0386464E-7604-4EDD-ABD7-3A6BC1549D04}" type="presParOf" srcId="{15644203-C6D5-4392-8104-B9196A3C3E26}" destId="{C56E3DF9-BC92-4C71-A13F-1F184BB2AF83}" srcOrd="0" destOrd="0" presId="urn:microsoft.com/office/officeart/2005/8/layout/pyramid4"/>
    <dgm:cxn modelId="{5AD365B3-0945-4A7D-B064-0799C87DF9DD}" type="presParOf" srcId="{15644203-C6D5-4392-8104-B9196A3C3E26}" destId="{7E451558-975B-4DA9-8BA5-DB63F988F50F}" srcOrd="1" destOrd="0" presId="urn:microsoft.com/office/officeart/2005/8/layout/pyramid4"/>
    <dgm:cxn modelId="{20CE7592-010A-41E2-BDCA-222BBED89537}" type="presParOf" srcId="{15644203-C6D5-4392-8104-B9196A3C3E26}" destId="{7EEB3645-1D5E-48CB-8D0D-D9EE8AB95BC6}" srcOrd="2" destOrd="0" presId="urn:microsoft.com/office/officeart/2005/8/layout/pyramid4"/>
    <dgm:cxn modelId="{12114430-8883-417B-9013-974E386AFE1B}" type="presParOf" srcId="{15644203-C6D5-4392-8104-B9196A3C3E26}" destId="{3C499B29-69FA-4D68-BAFC-5B723B4959A2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E3DF9-BC92-4C71-A13F-1F184BB2AF83}">
      <dsp:nvSpPr>
        <dsp:cNvPr id="0" name=""/>
        <dsp:cNvSpPr/>
      </dsp:nvSpPr>
      <dsp:spPr>
        <a:xfrm>
          <a:off x="2491994" y="0"/>
          <a:ext cx="2587167" cy="2587167"/>
        </a:xfrm>
        <a:prstGeom prst="triangle">
          <a:avLst/>
        </a:prstGeom>
        <a:solidFill>
          <a:srgbClr val="F1D8D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600" kern="1200">
            <a:solidFill>
              <a:schemeClr val="tx1"/>
            </a:solidFill>
          </a:endParaRPr>
        </a:p>
      </dsp:txBody>
      <dsp:txXfrm>
        <a:off x="3138786" y="1293584"/>
        <a:ext cx="1293583" cy="1293583"/>
      </dsp:txXfrm>
    </dsp:sp>
    <dsp:sp modelId="{7E451558-975B-4DA9-8BA5-DB63F988F50F}">
      <dsp:nvSpPr>
        <dsp:cNvPr id="0" name=""/>
        <dsp:cNvSpPr/>
      </dsp:nvSpPr>
      <dsp:spPr>
        <a:xfrm>
          <a:off x="1198411" y="2587167"/>
          <a:ext cx="2587167" cy="2587167"/>
        </a:xfrm>
        <a:prstGeom prst="triangle">
          <a:avLst/>
        </a:prstGeom>
        <a:pattFill prst="wdUpDiag">
          <a:fgClr>
            <a:srgbClr val="F1D8D4"/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200" kern="1200">
            <a:solidFill>
              <a:schemeClr val="tx1"/>
            </a:solidFill>
          </a:endParaRPr>
        </a:p>
      </dsp:txBody>
      <dsp:txXfrm>
        <a:off x="1845203" y="3880751"/>
        <a:ext cx="1293583" cy="1293583"/>
      </dsp:txXfrm>
    </dsp:sp>
    <dsp:sp modelId="{7EEB3645-1D5E-48CB-8D0D-D9EE8AB95BC6}">
      <dsp:nvSpPr>
        <dsp:cNvPr id="0" name=""/>
        <dsp:cNvSpPr/>
      </dsp:nvSpPr>
      <dsp:spPr>
        <a:xfrm rot="10800000">
          <a:off x="2491994" y="2587167"/>
          <a:ext cx="2587167" cy="2587167"/>
        </a:xfrm>
        <a:prstGeom prst="triangle">
          <a:avLst/>
        </a:prstGeom>
        <a:solidFill>
          <a:srgbClr val="E3B0A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600" kern="1200">
            <a:solidFill>
              <a:schemeClr val="tx1"/>
            </a:solidFill>
          </a:endParaRPr>
        </a:p>
      </dsp:txBody>
      <dsp:txXfrm rot="10800000">
        <a:off x="3138786" y="2587167"/>
        <a:ext cx="1293583" cy="1293583"/>
      </dsp:txXfrm>
    </dsp:sp>
    <dsp:sp modelId="{3C499B29-69FA-4D68-BAFC-5B723B4959A2}">
      <dsp:nvSpPr>
        <dsp:cNvPr id="0" name=""/>
        <dsp:cNvSpPr/>
      </dsp:nvSpPr>
      <dsp:spPr>
        <a:xfrm>
          <a:off x="3785578" y="2587167"/>
          <a:ext cx="2587167" cy="2587167"/>
        </a:xfrm>
        <a:prstGeom prst="triangle">
          <a:avLst/>
        </a:prstGeom>
        <a:solidFill>
          <a:srgbClr val="F1D8D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800" kern="1200">
            <a:solidFill>
              <a:schemeClr val="tx1"/>
            </a:solidFill>
            <a:latin typeface="Source Sans Pro SemiBold"/>
            <a:ea typeface="Source Sans Pro SemiBold"/>
            <a:cs typeface="+mn-cs"/>
          </a:endParaRPr>
        </a:p>
      </dsp:txBody>
      <dsp:txXfrm>
        <a:off x="4432370" y="3880751"/>
        <a:ext cx="1293583" cy="1293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B06FD-D711-124E-A3E3-0FBE1F8F0CE4}" type="datetimeFigureOut">
              <a:rPr lang="nb-NO" smtClean="0"/>
              <a:t>30.09.2024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B4BBF-70B9-8047-B02F-2484F1EA6A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3860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H103232\Downloads\230208_Veileder-tjenesteutvikling%20i%20samarbeid%20med%20funksjonshemmedes%20organisasjoner%20(4)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PRESENTASJON:  Runde</a:t>
            </a:r>
          </a:p>
          <a:p>
            <a:endParaRPr lang="nb-NO" dirty="0"/>
          </a:p>
          <a:p>
            <a:r>
              <a:rPr lang="nb-NO" dirty="0"/>
              <a:t>NB! Representantene fra Brukerorganisasjonene representerer sin organisasjon i dette møte, og ikke egen sak. 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Tid: kl. 12-14. pause midtveis.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4984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Jobbe smartere-effektivisering:</a:t>
            </a:r>
          </a:p>
          <a:p>
            <a:r>
              <a:rPr lang="nb-NO" dirty="0"/>
              <a:t>Å få mest mulig og best mulige tjenester for hver krone - handler ikke om innsparing, rasjonalisering e.l. </a:t>
            </a:r>
          </a:p>
          <a:p>
            <a:r>
              <a:rPr lang="nb-NO" dirty="0"/>
              <a:t>Eks. løser flere saker digitalt- som er egnet. Bruker slipper belastning å reise langt </a:t>
            </a:r>
            <a:r>
              <a:rPr lang="nb-NO" dirty="0" err="1"/>
              <a:t>m.m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b="1" dirty="0"/>
              <a:t>Brukerdrevet </a:t>
            </a:r>
            <a:r>
              <a:rPr lang="nb-NO" b="1" dirty="0" err="1"/>
              <a:t>tjensteutvikling</a:t>
            </a:r>
            <a:r>
              <a:rPr lang="nb-NO" b="1" dirty="0"/>
              <a:t> – se neste foil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084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endParaRPr lang="nb-NO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r>
              <a:rPr lang="nb-NO" sz="1800" b="1" dirty="0">
                <a:cs typeface="Calibri"/>
              </a:rPr>
              <a:t>Handler om brukermedvirkning på system- og tjenestenivå:</a:t>
            </a:r>
          </a:p>
          <a:p>
            <a:endParaRPr lang="nb-NO" sz="1800" b="1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800" i="1" dirty="0">
                <a:cs typeface="Calibri"/>
              </a:rPr>
              <a:t>brukerorganisasjoner og brukergrupper involveres i planlegging av tiltak og tjenester</a:t>
            </a:r>
            <a:r>
              <a:rPr lang="nb-NO" sz="1800" dirty="0">
                <a:cs typeface="Calibri"/>
              </a:rPr>
              <a:t>, som har allmenn betydning, og deltar i råd eller utvalg på styringsnivå.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sz="180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800" i="1" dirty="0">
                <a:cs typeface="Calibri"/>
              </a:rPr>
              <a:t>innebærer at brukerrepresentanter inngår i et likestilt samarbeid med fagpersoner fra tjenesteapparatet</a:t>
            </a:r>
            <a:r>
              <a:rPr lang="nb-NO" sz="1800" dirty="0">
                <a:cs typeface="Calibri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sz="1800" dirty="0"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b-NO" sz="1800" dirty="0">
                <a:cs typeface="Calibri"/>
              </a:rPr>
              <a:t>De er aktivt deltakende ved utveksling av kunnskap og erfaringer for å endre behandlingstilbud og tjenester. </a:t>
            </a:r>
          </a:p>
          <a:p>
            <a:endParaRPr lang="nb-NO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7836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 err="1"/>
              <a:t>Målbilde</a:t>
            </a:r>
            <a:r>
              <a:rPr lang="nb-NO" b="1" dirty="0"/>
              <a:t> sier noe om:</a:t>
            </a:r>
          </a:p>
          <a:p>
            <a:endParaRPr lang="nb-NO" b="1" dirty="0"/>
          </a:p>
          <a:p>
            <a:pPr marL="171450" indent="-171450">
              <a:buFontTx/>
              <a:buChar char="-"/>
            </a:pPr>
            <a:r>
              <a:rPr lang="nb-NO" b="1" dirty="0"/>
              <a:t>Tjenesteopplevelser (i dag)</a:t>
            </a:r>
          </a:p>
          <a:p>
            <a:pPr marL="171450" indent="-171450">
              <a:buFontTx/>
              <a:buChar char="-"/>
            </a:pPr>
            <a:r>
              <a:rPr lang="nb-NO" b="0" dirty="0"/>
              <a:t>Digitale ambisjoner</a:t>
            </a:r>
          </a:p>
          <a:p>
            <a:pPr marL="171450" indent="-171450">
              <a:buFontTx/>
              <a:buChar char="-"/>
            </a:pPr>
            <a:r>
              <a:rPr lang="nb-NO" b="0" dirty="0"/>
              <a:t>Organisasjon, ledelse og kultur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2593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Representantene fra Brukerorganisasjonene representerer sin organisasjon i dette møte, og ikke egen sak. 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6827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Kommunikasjon – Avsender- budskap- mottaker: </a:t>
            </a:r>
          </a:p>
          <a:p>
            <a:endParaRPr lang="nb-NO" b="1" dirty="0"/>
          </a:p>
          <a:p>
            <a:r>
              <a:rPr lang="nb-NO" b="1" dirty="0"/>
              <a:t>Mottaker: Persepsjon</a:t>
            </a:r>
            <a:r>
              <a:rPr lang="nb-NO" dirty="0"/>
              <a:t> – hvordan vi ser og tolker verden</a:t>
            </a:r>
          </a:p>
          <a:p>
            <a:pPr marL="171450" indent="-171450">
              <a:buFontTx/>
              <a:buChar char="-"/>
            </a:pPr>
            <a:r>
              <a:rPr lang="nb-NO" dirty="0"/>
              <a:t>hvilke briller vi ser verden med</a:t>
            </a:r>
          </a:p>
          <a:p>
            <a:pPr marL="171450" indent="-171450">
              <a:buFontTx/>
              <a:buChar char="-"/>
            </a:pPr>
            <a:r>
              <a:rPr lang="nb-NO" dirty="0"/>
              <a:t>Kunne se seg selv utenfra og andre innenfra (metaperspektiv)</a:t>
            </a:r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r>
              <a:rPr lang="nb-NO" dirty="0"/>
              <a:t>Unngå misforståelser, avklare forventinger- </a:t>
            </a:r>
            <a:r>
              <a:rPr lang="nb-NO" dirty="0" err="1"/>
              <a:t>informassjon</a:t>
            </a:r>
            <a:r>
              <a:rPr lang="nb-NO" dirty="0"/>
              <a:t>. </a:t>
            </a:r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r>
              <a:rPr lang="nb-NO" dirty="0"/>
              <a:t>Samhandling – samhandlingsklima-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7425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Representantene fra Brukerorganisasjonene representerer sin organisasjon i dette møte, og ikke egen sak. 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7787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sz="1200" b="1" dirty="0">
                <a:cs typeface="Calibri"/>
              </a:rPr>
              <a:t>Handler om brukermedvirkning på system- og tjenestenivå:</a:t>
            </a:r>
          </a:p>
          <a:p>
            <a:endParaRPr lang="nb-NO" sz="1200" b="1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cs typeface="Calibri"/>
              </a:rPr>
              <a:t>Brukermedvirkning på systemnivå </a:t>
            </a:r>
            <a:r>
              <a:rPr lang="nb-NO" sz="1200" dirty="0">
                <a:cs typeface="Calibri"/>
              </a:rPr>
              <a:t>er en arbeidsform hvor </a:t>
            </a:r>
            <a:r>
              <a:rPr lang="nb-NO" sz="1200" i="1" dirty="0">
                <a:cs typeface="Calibri"/>
              </a:rPr>
              <a:t>brukerorganisasjoner og brukergrupper involveres i planlegging av tiltak og tjenester</a:t>
            </a:r>
            <a:r>
              <a:rPr lang="nb-NO" sz="1200" dirty="0">
                <a:cs typeface="Calibri"/>
              </a:rPr>
              <a:t>, som har allmenn betydning, og deltar i råd eller utvalg på styringsnivå.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sz="120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b="1" dirty="0">
                <a:cs typeface="Calibri"/>
              </a:rPr>
              <a:t>Medvirkning på tjenestenivå </a:t>
            </a:r>
            <a:r>
              <a:rPr lang="nb-NO" sz="1200" i="1" dirty="0">
                <a:cs typeface="Calibri"/>
              </a:rPr>
              <a:t>innebærer at brukerrepresentanter inngår i et likestilt samarbeid med fagpersoner fra tjenesteapparatet</a:t>
            </a:r>
            <a:r>
              <a:rPr lang="nb-NO" sz="1200" dirty="0">
                <a:cs typeface="Calibri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b-NO" sz="1200" dirty="0">
                <a:cs typeface="Calibri"/>
              </a:rPr>
              <a:t>De er aktivt deltakende ved utveksling av kunnskap og erfaringer for å endre behandlingstilbud og tjenester. 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Egen veileder- vedlagt innkalling</a:t>
            </a:r>
          </a:p>
          <a:p>
            <a:endParaRPr lang="nb-NO" dirty="0"/>
          </a:p>
          <a:p>
            <a:r>
              <a:rPr lang="nb-NO" dirty="0">
                <a:hlinkClick r:id="rId3"/>
              </a:rPr>
              <a:t>230208_Veileder-tjenesteutvikling i samarbeid med funksjonshemmedes organisasjoner (4).pdf</a:t>
            </a:r>
            <a:endParaRPr lang="nb-NO" dirty="0"/>
          </a:p>
          <a:p>
            <a:pPr marL="171450" indent="-171450">
              <a:buFontTx/>
              <a:buChar char="-"/>
            </a:pPr>
            <a:r>
              <a:rPr lang="nb-NO" dirty="0"/>
              <a:t>en veileder for hvordan NAV og brukerorganisasjoner kan samarbeide om tjenesteutvikling. </a:t>
            </a:r>
          </a:p>
          <a:p>
            <a:pPr marL="171450" indent="-171450">
              <a:buFontTx/>
              <a:buChar char="-"/>
            </a:pPr>
            <a:r>
              <a:rPr lang="nb-NO" dirty="0"/>
              <a:t>Målet er å sørge for at alle brukere av hjelpemidler og tjenester får ivaretatt sine rettigheter og behov. </a:t>
            </a:r>
          </a:p>
          <a:p>
            <a:pPr marL="171450" indent="-171450">
              <a:buFontTx/>
              <a:buChar char="-"/>
            </a:pPr>
            <a:r>
              <a:rPr lang="nb-NO" dirty="0"/>
              <a:t>Stikkord er </a:t>
            </a:r>
            <a:r>
              <a:rPr lang="nb-NO" b="1" dirty="0"/>
              <a:t>brukermedvirkning og brukerdrevet tjenesteutvikling. </a:t>
            </a:r>
          </a:p>
          <a:p>
            <a:pPr marL="171450" indent="-171450">
              <a:buFontTx/>
              <a:buChar char="-"/>
            </a:pPr>
            <a:r>
              <a:rPr lang="nb-NO" dirty="0"/>
              <a:t>Veilederen er et verktøy for NAV Hjelpemidler og tilrettelegging, funksjonshemmedes organisasjoner, brukerutvalgene og fagpersoner. </a:t>
            </a:r>
          </a:p>
          <a:p>
            <a:pPr marL="171450" indent="-171450">
              <a:buFontTx/>
              <a:buChar char="-"/>
            </a:pPr>
            <a:r>
              <a:rPr lang="nb-NO" dirty="0"/>
              <a:t>Ledere av hjelpemiddelsentralene har et særskilt ansvar for at veilederen blir brukt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8BC2A0-D0AE-493D-9512-5339A798562F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853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Tillit kan forstås i ulike perspektiver. </a:t>
            </a:r>
          </a:p>
          <a:p>
            <a:endParaRPr lang="nb-NO" dirty="0">
              <a:cs typeface="Calibri"/>
            </a:endParaRPr>
          </a:p>
          <a:p>
            <a:r>
              <a:rPr lang="nb-NO" b="1" i="0" dirty="0">
                <a:solidFill>
                  <a:srgbClr val="333333"/>
                </a:solidFill>
                <a:effectLst/>
                <a:latin typeface="RecifeTextWeb"/>
              </a:rPr>
              <a:t>Relasjonell tillit </a:t>
            </a:r>
            <a:r>
              <a:rPr lang="nb-NO" b="0" i="0" dirty="0">
                <a:solidFill>
                  <a:srgbClr val="333333"/>
                </a:solidFill>
                <a:effectLst/>
                <a:latin typeface="RecifeTextWeb"/>
              </a:rPr>
              <a:t>er tilliten man utvikler i en relasjon, f.eks. med kolleger, leder og </a:t>
            </a:r>
            <a:r>
              <a:rPr lang="nb-NO" b="0" i="0" dirty="0">
                <a:solidFill>
                  <a:srgbClr val="FF0000"/>
                </a:solidFill>
                <a:effectLst/>
                <a:latin typeface="RecifeTextWeb"/>
              </a:rPr>
              <a:t>bruker. </a:t>
            </a:r>
          </a:p>
          <a:p>
            <a:r>
              <a:rPr lang="nb-NO" b="0" i="0" dirty="0">
                <a:solidFill>
                  <a:srgbClr val="FF0000"/>
                </a:solidFill>
                <a:effectLst/>
                <a:latin typeface="RecifeTextWeb"/>
              </a:rPr>
              <a:t>- Hvordan samarbeider bilsenter og brukerutvalg? Informasjon mellom bilsenter og brukerutvalg og motsatt?</a:t>
            </a:r>
          </a:p>
          <a:p>
            <a:endParaRPr lang="nb-NO" b="0" i="0" dirty="0">
              <a:solidFill>
                <a:srgbClr val="333333"/>
              </a:solidFill>
              <a:effectLst/>
              <a:latin typeface="RecifeTextWeb"/>
            </a:endParaRPr>
          </a:p>
          <a:p>
            <a:r>
              <a:rPr lang="nb-NO" b="1" dirty="0"/>
              <a:t>Organisasjonstillit</a:t>
            </a:r>
            <a:r>
              <a:rPr lang="nb-NO" dirty="0"/>
              <a:t> er den tilliten man bygger/viser gjennom strukturene i organisasjonen: 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Utvikler tjenestene 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(f.eks. system, arbeidsprosesser, oppgavefordeling, brevutforming)</a:t>
            </a:r>
          </a:p>
          <a:p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 SemiBold"/>
              <a:ea typeface="Source Sans Pro SemiBold"/>
              <a:cs typeface="+mn-cs"/>
            </a:endParaRPr>
          </a:p>
          <a:p>
            <a:endParaRPr lang="nb-NO" b="0" i="0" dirty="0">
              <a:solidFill>
                <a:srgbClr val="333333"/>
              </a:solidFill>
              <a:effectLst/>
              <a:latin typeface="RecifeTextWeb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>
                <a:cs typeface="Calibri"/>
              </a:rPr>
              <a:t>Tillit i samfunnet ikke omfattes av mandatet.</a:t>
            </a:r>
          </a:p>
          <a:p>
            <a:endParaRPr lang="nb-NO" b="0" i="0" dirty="0">
              <a:solidFill>
                <a:srgbClr val="333333"/>
              </a:solidFill>
              <a:effectLst/>
              <a:latin typeface="RecifeTextWeb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8BC2A0-D0AE-493D-9512-5339A798562F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61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rgbClr val="E9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CD74E5-8D3F-5F45-AF55-379CE17407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314" y="2684746"/>
            <a:ext cx="6551347" cy="1396431"/>
          </a:xfrm>
        </p:spPr>
        <p:txBody>
          <a:bodyPr anchor="ctr">
            <a:norm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redigere tittelen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C570008-A996-2D4B-88A3-9861CBD4FED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5315" y="4173253"/>
            <a:ext cx="5888738" cy="99116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undertittelen</a:t>
            </a:r>
          </a:p>
        </p:txBody>
      </p:sp>
      <p:sp>
        <p:nvSpPr>
          <p:cNvPr id="8" name="Plassholder for bilde 3">
            <a:extLst>
              <a:ext uri="{FF2B5EF4-FFF2-40B4-BE49-F238E27FC236}">
                <a16:creationId xmlns:a16="http://schemas.microsoft.com/office/drawing/2014/main" id="{195ACC3E-6C58-8E40-A78D-5639EBDF9C43}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 bwMode="auto">
          <a:xfrm>
            <a:off x="6160021" y="0"/>
            <a:ext cx="6031979" cy="6858000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8567" h="3913125">
                <a:moveTo>
                  <a:pt x="0" y="3910014"/>
                </a:moveTo>
                <a:lnTo>
                  <a:pt x="1042924" y="0"/>
                </a:lnTo>
                <a:lnTo>
                  <a:pt x="2296533" y="795"/>
                </a:lnTo>
                <a:cubicBezTo>
                  <a:pt x="2292267" y="1303074"/>
                  <a:pt x="2301697" y="2610846"/>
                  <a:pt x="2297431" y="3913125"/>
                </a:cubicBezTo>
                <a:lnTo>
                  <a:pt x="0" y="3910014"/>
                </a:lnTo>
                <a:close/>
              </a:path>
            </a:pathLst>
          </a:custGeom>
          <a:solidFill>
            <a:srgbClr val="C6C2BF"/>
          </a:solidFill>
          <a:ln>
            <a:noFill/>
          </a:ln>
          <a:effectLst/>
        </p:spPr>
        <p:txBody>
          <a:bodyPr lIns="1440000" tIns="468000" bIns="0" anchor="ctr" anchorCtr="0">
            <a:normAutofit/>
          </a:bodyPr>
          <a:lstStyle>
            <a:lvl1pPr marL="0" indent="0" algn="ctr"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AB20B5-22F5-7F42-98FA-915865BDDA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5314" y="6193407"/>
            <a:ext cx="5062686" cy="43180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5pPr marL="1517650" indent="0">
              <a:buNone/>
              <a:defRPr/>
            </a:lvl5pPr>
          </a:lstStyle>
          <a:p>
            <a:pPr lvl="0"/>
            <a:r>
              <a:rPr lang="en-GB" dirty="0"/>
              <a:t>Dato  //  </a:t>
            </a:r>
            <a:r>
              <a:rPr lang="en-GB" dirty="0" err="1"/>
              <a:t>Ansvarlig</a:t>
            </a:r>
            <a:endParaRPr lang="en-GB" dirty="0"/>
          </a:p>
        </p:txBody>
      </p:sp>
      <p:pic>
        <p:nvPicPr>
          <p:cNvPr id="10" name="Grafikk 9">
            <a:extLst>
              <a:ext uri="{FF2B5EF4-FFF2-40B4-BE49-F238E27FC236}">
                <a16:creationId xmlns:a16="http://schemas.microsoft.com/office/drawing/2014/main" id="{FD4799EC-1694-AB4F-9DD9-2188A933AA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274" y="1081899"/>
            <a:ext cx="1280329" cy="80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2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d sirk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630795E-AD26-E64A-9C79-FA3F9BB49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5788" y="6356350"/>
            <a:ext cx="3466263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1F69FF2-4FB1-3544-9B7F-A00D9E4C1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18421" y="6356350"/>
            <a:ext cx="741600" cy="365125"/>
          </a:xfrm>
        </p:spPr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5">
            <a:extLst>
              <a:ext uri="{FF2B5EF4-FFF2-40B4-BE49-F238E27FC236}">
                <a16:creationId xmlns:a16="http://schemas.microsoft.com/office/drawing/2014/main" id="{701CE543-F5B4-D84C-A6FC-FAFF3D0AAFC3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5973237" y="602647"/>
            <a:ext cx="5652706" cy="5652706"/>
          </a:xfrm>
          <a:prstGeom prst="ellipse">
            <a:avLst/>
          </a:prstGeom>
          <a:solidFill>
            <a:schemeClr val="bg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800"/>
              </a:spcBef>
              <a:buClr>
                <a:schemeClr val="accent2"/>
              </a:buClr>
              <a:buSzPct val="100000"/>
              <a:buNone/>
              <a:defRPr sz="18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6300D294-78C3-134A-B8DB-F895410ECD2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4951021" cy="4351338"/>
          </a:xfrm>
        </p:spPr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FE2CAD38-4FD8-5D47-94F7-E677546B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82400"/>
            <a:ext cx="5533571" cy="1072080"/>
          </a:xfrm>
        </p:spPr>
        <p:txBody>
          <a:bodyPr/>
          <a:lstStyle/>
          <a:p>
            <a:r>
              <a:rPr lang="nb-NO" dirty="0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76149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kler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69CFF4-987B-5A43-8582-31F67145E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E9603651-05EC-6948-B335-00924944B6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DCE326E-B227-394D-A659-399CE735C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ilde 5">
            <a:extLst>
              <a:ext uri="{FF2B5EF4-FFF2-40B4-BE49-F238E27FC236}">
                <a16:creationId xmlns:a16="http://schemas.microsoft.com/office/drawing/2014/main" id="{643807C2-292F-894E-874A-C85D7E9D69AA}"/>
              </a:ext>
            </a:extLst>
          </p:cNvPr>
          <p:cNvSpPr>
            <a:spLocks noGrp="1" noChangeAspect="1"/>
          </p:cNvSpPr>
          <p:nvPr>
            <p:ph type="pic" sz="quarter" idx="12"/>
          </p:nvPr>
        </p:nvSpPr>
        <p:spPr>
          <a:xfrm>
            <a:off x="838200" y="1829345"/>
            <a:ext cx="3147582" cy="3147582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spcBef>
                <a:spcPts val="8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None/>
              <a:defRPr sz="16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5324C5C5-907C-D34E-836F-29B532757AD4}"/>
              </a:ext>
            </a:extLst>
          </p:cNvPr>
          <p:cNvSpPr>
            <a:spLocks noGrp="1" noChangeAspect="1"/>
          </p:cNvSpPr>
          <p:nvPr>
            <p:ph type="pic" sz="quarter" idx="27"/>
          </p:nvPr>
        </p:nvSpPr>
        <p:spPr>
          <a:xfrm>
            <a:off x="4518119" y="1829345"/>
            <a:ext cx="3147582" cy="3147582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spcBef>
                <a:spcPts val="8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None/>
              <a:defRPr sz="16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7" name="Plassholder for bilde 5">
            <a:extLst>
              <a:ext uri="{FF2B5EF4-FFF2-40B4-BE49-F238E27FC236}">
                <a16:creationId xmlns:a16="http://schemas.microsoft.com/office/drawing/2014/main" id="{BA339474-4310-4E4C-8300-B9375051CA40}"/>
              </a:ext>
            </a:extLst>
          </p:cNvPr>
          <p:cNvSpPr>
            <a:spLocks noGrp="1" noChangeAspect="1"/>
          </p:cNvSpPr>
          <p:nvPr>
            <p:ph type="pic" sz="quarter" idx="28"/>
          </p:nvPr>
        </p:nvSpPr>
        <p:spPr>
          <a:xfrm>
            <a:off x="8206218" y="1829345"/>
            <a:ext cx="3147582" cy="3147582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spcBef>
                <a:spcPts val="8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None/>
              <a:defRPr sz="16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0" name="Plassholder for tekst 2">
            <a:extLst>
              <a:ext uri="{FF2B5EF4-FFF2-40B4-BE49-F238E27FC236}">
                <a16:creationId xmlns:a16="http://schemas.microsoft.com/office/drawing/2014/main" id="{3420036C-1838-DE4A-BADD-245630D31E5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080585" y="5161212"/>
            <a:ext cx="3398852" cy="963602"/>
          </a:xfrm>
        </p:spPr>
        <p:txBody>
          <a:bodyPr lIns="0" tIns="0" rIns="0" bIns="0" anchor="ctr">
            <a:noAutofit/>
          </a:bodyPr>
          <a:lstStyle>
            <a:lvl1pPr marL="36000" indent="0" algn="ctr">
              <a:spcBef>
                <a:spcPts val="600"/>
              </a:spcBef>
              <a:buSzPct val="100000"/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94BB1344-2B8D-6C4F-AF3C-799F28132DC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392484" y="5157975"/>
            <a:ext cx="3398852" cy="963602"/>
          </a:xfrm>
        </p:spPr>
        <p:txBody>
          <a:bodyPr lIns="0" tIns="0" rIns="0" bIns="0" anchor="ctr">
            <a:noAutofit/>
          </a:bodyPr>
          <a:lstStyle>
            <a:lvl1pPr marL="36000" indent="0" algn="ctr">
              <a:spcBef>
                <a:spcPts val="600"/>
              </a:spcBef>
              <a:buSzPct val="100000"/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82C78190-F0C7-F94A-8B39-D2876F768B7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12565" y="5157975"/>
            <a:ext cx="3398852" cy="963602"/>
          </a:xfrm>
        </p:spPr>
        <p:txBody>
          <a:bodyPr lIns="0" tIns="0" rIns="0" bIns="0" anchor="ctr">
            <a:noAutofit/>
          </a:bodyPr>
          <a:lstStyle>
            <a:lvl1pPr marL="36000" indent="0" algn="ctr">
              <a:spcBef>
                <a:spcPts val="600"/>
              </a:spcBef>
              <a:buSzPct val="100000"/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97666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C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187046D5-FCF3-DD40-B896-2E3520046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2DA0986-BEFB-4A44-98B6-D10264B4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Plassholder for innhold 3">
            <a:extLst>
              <a:ext uri="{FF2B5EF4-FFF2-40B4-BE49-F238E27FC236}">
                <a16:creationId xmlns:a16="http://schemas.microsoft.com/office/drawing/2014/main" id="{92C05EAD-0F07-3B45-8747-833BB1F2A5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723" r="1"/>
          <a:stretch/>
        </p:blipFill>
        <p:spPr bwMode="auto">
          <a:xfrm>
            <a:off x="1482417" y="660910"/>
            <a:ext cx="8995930" cy="510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CADDA05B-7DC7-D845-8F78-41EFC491217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337218" y="907450"/>
            <a:ext cx="7311543" cy="4363809"/>
          </a:xfrm>
          <a:prstGeom prst="rect">
            <a:avLst/>
          </a:pr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800"/>
              </a:spcBef>
              <a:buClr>
                <a:schemeClr val="accent2"/>
              </a:buClr>
              <a:buSzPct val="100000"/>
              <a:buNone/>
              <a:defRPr sz="18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999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5">
            <a:extLst>
              <a:ext uri="{FF2B5EF4-FFF2-40B4-BE49-F238E27FC236}">
                <a16:creationId xmlns:a16="http://schemas.microsoft.com/office/drawing/2014/main" id="{41F14D0C-5037-3D4E-9FB1-24B237B969FC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9E7E7"/>
          </a:solidFill>
        </p:spPr>
        <p:txBody>
          <a:bodyPr lIns="0" tIns="1007999" bIns="0" anchor="ctr" anchorCtr="0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 sz="1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7004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5">
            <a:extLst>
              <a:ext uri="{FF2B5EF4-FFF2-40B4-BE49-F238E27FC236}">
                <a16:creationId xmlns:a16="http://schemas.microsoft.com/office/drawing/2014/main" id="{41F14D0C-5037-3D4E-9FB1-24B237B969FC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9E7E7"/>
          </a:solidFill>
        </p:spPr>
        <p:txBody>
          <a:bodyPr lIns="0" tIns="1007999" bIns="0" anchor="ctr" anchorCtr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 sz="16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7FB01FB-60B2-5E41-A15B-1235CEC30B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4978400"/>
            <a:ext cx="12192000" cy="1294006"/>
          </a:xfrm>
          <a:solidFill>
            <a:srgbClr val="3E3832">
              <a:alpha val="69804"/>
            </a:srgbClr>
          </a:solidFill>
        </p:spPr>
        <p:txBody>
          <a:bodyPr wrap="square" lIns="1440000" tIns="180000" rIns="1475999" bIns="216000" anchor="ctr" anchorCtr="0">
            <a:noAutofit/>
          </a:bodyPr>
          <a:lstStyle>
            <a:lvl1pPr marL="36000" indent="0" algn="ctr">
              <a:lnSpc>
                <a:spcPct val="100000"/>
              </a:lnSpc>
              <a:spcBef>
                <a:spcPts val="600"/>
              </a:spcBef>
              <a:buClr>
                <a:schemeClr val="accent3"/>
              </a:buClr>
              <a:buSzPct val="110000"/>
              <a:buFont typeface="Arial" panose="020B0604020202020204" pitchFamily="34" charset="0"/>
              <a:buNone/>
              <a:defRPr sz="3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16000" indent="0" algn="ctr">
              <a:spcBef>
                <a:spcPts val="600"/>
              </a:spcBef>
              <a:buClr>
                <a:schemeClr val="accent3"/>
              </a:buClr>
              <a:buSzPct val="110000"/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32000" indent="0" algn="ctr">
              <a:spcBef>
                <a:spcPts val="600"/>
              </a:spcBef>
              <a:buClr>
                <a:schemeClr val="accent3"/>
              </a:buClr>
              <a:buSzPct val="110000"/>
              <a:buFont typeface="Arial" panose="020B0604020202020204" pitchFamily="34" charset="0"/>
              <a:buNone/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16000">
              <a:spcBef>
                <a:spcPts val="700"/>
              </a:spcBef>
              <a:buClr>
                <a:schemeClr val="accent6"/>
              </a:buClr>
              <a:buSzPct val="110000"/>
              <a:defRPr sz="1600" baseline="0">
                <a:solidFill>
                  <a:srgbClr val="007272"/>
                </a:solidFill>
                <a:latin typeface="Segoe UI"/>
              </a:defRPr>
            </a:lvl4pPr>
            <a:lvl5pPr indent="-216000">
              <a:spcBef>
                <a:spcPts val="700"/>
              </a:spcBef>
              <a:buClr>
                <a:schemeClr val="accent6"/>
              </a:buClr>
              <a:buSzPct val="110000"/>
              <a:defRPr sz="1600" baseline="0">
                <a:solidFill>
                  <a:srgbClr val="007272"/>
                </a:solidFill>
                <a:latin typeface="Segoe UI"/>
              </a:defRPr>
            </a:lvl5pPr>
          </a:lstStyle>
          <a:p>
            <a:pPr lvl="0"/>
            <a:r>
              <a:rPr lang="nb-NO" dirty="0"/>
              <a:t>Klikk for å redigere teksten</a:t>
            </a:r>
          </a:p>
        </p:txBody>
      </p:sp>
    </p:spTree>
    <p:extLst>
      <p:ext uri="{BB962C8B-B14F-4D97-AF65-F5344CB8AC3E}">
        <p14:creationId xmlns:p14="http://schemas.microsoft.com/office/powerpoint/2010/main" val="2066016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media 2">
            <a:extLst>
              <a:ext uri="{FF2B5EF4-FFF2-40B4-BE49-F238E27FC236}">
                <a16:creationId xmlns:a16="http://schemas.microsoft.com/office/drawing/2014/main" id="{873143D7-64FC-5342-9DED-8AE8E11EED5E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ikonet for å legge til media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01340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">
    <p:bg>
      <p:bgPr>
        <a:solidFill>
          <a:srgbClr val="E9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k 3">
            <a:extLst>
              <a:ext uri="{FF2B5EF4-FFF2-40B4-BE49-F238E27FC236}">
                <a16:creationId xmlns:a16="http://schemas.microsoft.com/office/drawing/2014/main" id="{9BB863FB-78BD-F643-85E6-1AF7698DAE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9303" y="2948384"/>
            <a:ext cx="1533393" cy="96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78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 med tekst">
    <p:bg>
      <p:bgPr>
        <a:solidFill>
          <a:srgbClr val="E9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C4ED5FE-FAC3-BD40-BDD1-8009A2F540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3550" y="3429000"/>
            <a:ext cx="8724900" cy="90958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 dirty="0"/>
              <a:t>Klikk for å redigere teksten</a:t>
            </a:r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2C753597-0942-6542-B314-5EB169889E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9303" y="2003503"/>
            <a:ext cx="1533393" cy="96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144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rside - Rød/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tel 1">
            <a:extLst>
              <a:ext uri="{FF2B5EF4-FFF2-40B4-BE49-F238E27FC236}">
                <a16:creationId xmlns:a16="http://schemas.microsoft.com/office/drawing/2014/main" id="{6D946EC5-47DE-E44B-8249-12BCB97C38D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8000">
                <a:solidFill>
                  <a:srgbClr val="AD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nb-NO"/>
              <a:t>Tillitsreformen</a:t>
            </a:r>
          </a:p>
        </p:txBody>
      </p:sp>
      <p:sp>
        <p:nvSpPr>
          <p:cNvPr id="14" name="Undertittel 2">
            <a:extLst>
              <a:ext uri="{FF2B5EF4-FFF2-40B4-BE49-F238E27FC236}">
                <a16:creationId xmlns:a16="http://schemas.microsoft.com/office/drawing/2014/main" id="{5663E576-7186-223A-42E8-6EC477527D4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Tittel og dato</a:t>
            </a:r>
          </a:p>
        </p:txBody>
      </p:sp>
    </p:spTree>
    <p:extLst>
      <p:ext uri="{BB962C8B-B14F-4D97-AF65-F5344CB8AC3E}">
        <p14:creationId xmlns:p14="http://schemas.microsoft.com/office/powerpoint/2010/main" val="3360864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4D6D5E-F187-4E4B-8B35-180A18398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nb-NO" dirty="0"/>
              <a:t>Klikk for å redigere tittelen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54DD42-1122-D24F-BF8D-43C7EB08E0CA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582F6E-B5FB-D94E-89B3-0B928AF6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623881-E2D8-EA4B-891A-9A6388D1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355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uten bilde">
    <p:bg>
      <p:bgPr>
        <a:solidFill>
          <a:srgbClr val="E9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0A9867CB-9424-6247-AF4B-FFCCA40FF6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314" y="2684746"/>
            <a:ext cx="9749217" cy="1396431"/>
          </a:xfrm>
        </p:spPr>
        <p:txBody>
          <a:bodyPr anchor="ctr">
            <a:norm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redigere tittelen</a:t>
            </a:r>
          </a:p>
        </p:txBody>
      </p:sp>
      <p:sp>
        <p:nvSpPr>
          <p:cNvPr id="12" name="Undertittel 2">
            <a:extLst>
              <a:ext uri="{FF2B5EF4-FFF2-40B4-BE49-F238E27FC236}">
                <a16:creationId xmlns:a16="http://schemas.microsoft.com/office/drawing/2014/main" id="{0C30C810-DE10-B745-8CB9-7D254C95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5314" y="4173253"/>
            <a:ext cx="8763173" cy="99116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undertittelen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26EBA474-9FC2-8545-9569-68B6453E983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5314" y="6193407"/>
            <a:ext cx="5062686" cy="43180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5pPr marL="1517650" indent="0">
              <a:buNone/>
              <a:defRPr/>
            </a:lvl5pPr>
          </a:lstStyle>
          <a:p>
            <a:pPr lvl="0"/>
            <a:r>
              <a:rPr lang="en-GB" dirty="0"/>
              <a:t>Dato  //  </a:t>
            </a:r>
            <a:r>
              <a:rPr lang="en-GB" dirty="0" err="1"/>
              <a:t>Ansvarlig</a:t>
            </a:r>
            <a:endParaRPr lang="en-GB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8BA4E41F-1D03-1746-B68A-521514BC0B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274" y="1081899"/>
            <a:ext cx="1280329" cy="80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29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llomside">
    <p:bg>
      <p:bgPr>
        <a:solidFill>
          <a:srgbClr val="E9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48BD439-F083-3D4E-862D-4EA46D9E3B4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4550" y="3540205"/>
            <a:ext cx="10515600" cy="9262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undertittelen</a:t>
            </a:r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02D6C30B-4FDA-544A-9662-F2B6261EBC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4550" y="2032569"/>
            <a:ext cx="9271829" cy="1396431"/>
          </a:xfrm>
        </p:spPr>
        <p:txBody>
          <a:bodyPr anchor="ctr">
            <a:norm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283948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E6AA11-9D10-4845-953E-FC6659DEA9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redigere tittelen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93FA9A-B386-3D4A-A17E-105BC9010C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49DD5D4-E4CC-F541-A385-23400791B31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0092E29-1063-5549-A785-73E8C6A77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71D6EC1-D552-3849-8EEF-1601B9CE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356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574975-50B4-C34B-9F64-4CA300B7F7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redigere tittelen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90BA1EA-559A-0742-9DF6-378DCB049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5178BF1-065F-C64F-A4E1-62B22254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200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F0C2D0C-F750-2644-95F9-0C952AE3A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912E190-170D-CB48-ABA2-AC1FB784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221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d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54DD42-1122-D24F-BF8D-43C7EB08E0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5469835" cy="4351338"/>
          </a:xfrm>
        </p:spPr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582F6E-B5FB-D94E-89B3-0B928AF6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11115" y="6356350"/>
            <a:ext cx="3609024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623881-E2D8-EA4B-891A-9A6388D1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48739" y="6356350"/>
            <a:ext cx="447261" cy="365125"/>
          </a:xfrm>
        </p:spPr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3">
            <a:extLst>
              <a:ext uri="{FF2B5EF4-FFF2-40B4-BE49-F238E27FC236}">
                <a16:creationId xmlns:a16="http://schemas.microsoft.com/office/drawing/2014/main" id="{9CCA7799-B00E-2A41-ADCA-ABD6B94D7671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160021" y="0"/>
            <a:ext cx="6031979" cy="6858000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8567" h="3913125">
                <a:moveTo>
                  <a:pt x="0" y="3910014"/>
                </a:moveTo>
                <a:lnTo>
                  <a:pt x="1042924" y="0"/>
                </a:lnTo>
                <a:lnTo>
                  <a:pt x="2296533" y="795"/>
                </a:lnTo>
                <a:cubicBezTo>
                  <a:pt x="2292267" y="1303074"/>
                  <a:pt x="2301697" y="2610846"/>
                  <a:pt x="2297431" y="3913125"/>
                </a:cubicBezTo>
                <a:lnTo>
                  <a:pt x="0" y="391001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lIns="1440000" tIns="468000" bIns="0" anchor="ctr" anchorCtr="0">
            <a:normAutofit/>
          </a:bodyPr>
          <a:lstStyle>
            <a:lvl1pPr marL="0" indent="0" algn="ctr"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A99C80A0-322A-9A4B-843D-7015610E02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82400"/>
            <a:ext cx="7362371" cy="1072080"/>
          </a:xfrm>
        </p:spPr>
        <p:txBody>
          <a:bodyPr/>
          <a:lstStyle/>
          <a:p>
            <a:r>
              <a:rPr lang="nb-NO" dirty="0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3369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med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54DD42-1122-D24F-BF8D-43C7EB08E0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0" y="1825625"/>
            <a:ext cx="5247861" cy="4351338"/>
          </a:xfrm>
        </p:spPr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116F34-6CB9-F244-9082-6C3BCA92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86061" y="6356350"/>
            <a:ext cx="738809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582F6E-B5FB-D94E-89B3-0B928AF6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8976" y="6356350"/>
            <a:ext cx="3609024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623881-E2D8-EA4B-891A-9A6388D1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600" y="6356350"/>
            <a:ext cx="447261" cy="365125"/>
          </a:xfrm>
        </p:spPr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3">
            <a:extLst>
              <a:ext uri="{FF2B5EF4-FFF2-40B4-BE49-F238E27FC236}">
                <a16:creationId xmlns:a16="http://schemas.microsoft.com/office/drawing/2014/main" id="{CBA52608-8CEA-2B45-8142-21F944ADC0E0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 bwMode="auto">
          <a:xfrm>
            <a:off x="0" y="1"/>
            <a:ext cx="6052900" cy="6857999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  <a:gd name="connsiteX0" fmla="*/ 0 w 2296533"/>
              <a:gd name="connsiteY0" fmla="*/ 3910014 h 3910014"/>
              <a:gd name="connsiteX1" fmla="*/ 1042924 w 2296533"/>
              <a:gd name="connsiteY1" fmla="*/ 0 h 3910014"/>
              <a:gd name="connsiteX2" fmla="*/ 2296533 w 2296533"/>
              <a:gd name="connsiteY2" fmla="*/ 795 h 3910014"/>
              <a:gd name="connsiteX3" fmla="*/ 1267586 w 2296533"/>
              <a:gd name="connsiteY3" fmla="*/ 3907005 h 3910014"/>
              <a:gd name="connsiteX4" fmla="*/ 0 w 2296533"/>
              <a:gd name="connsiteY4" fmla="*/ 3910014 h 3910014"/>
              <a:gd name="connsiteX0" fmla="*/ 0 w 2296533"/>
              <a:gd name="connsiteY0" fmla="*/ 3910014 h 3910014"/>
              <a:gd name="connsiteX1" fmla="*/ 1042924 w 2296533"/>
              <a:gd name="connsiteY1" fmla="*/ 0 h 3910014"/>
              <a:gd name="connsiteX2" fmla="*/ 2296533 w 2296533"/>
              <a:gd name="connsiteY2" fmla="*/ 795 h 3910014"/>
              <a:gd name="connsiteX3" fmla="*/ 1267586 w 2296533"/>
              <a:gd name="connsiteY3" fmla="*/ 3907005 h 3910014"/>
              <a:gd name="connsiteX4" fmla="*/ 0 w 2296533"/>
              <a:gd name="connsiteY4" fmla="*/ 3910014 h 3910014"/>
              <a:gd name="connsiteX0" fmla="*/ 0 w 2296533"/>
              <a:gd name="connsiteY0" fmla="*/ 3910014 h 3910014"/>
              <a:gd name="connsiteX1" fmla="*/ 1042924 w 2296533"/>
              <a:gd name="connsiteY1" fmla="*/ 0 h 3910014"/>
              <a:gd name="connsiteX2" fmla="*/ 2296533 w 2296533"/>
              <a:gd name="connsiteY2" fmla="*/ 795 h 3910014"/>
              <a:gd name="connsiteX3" fmla="*/ 1267586 w 2296533"/>
              <a:gd name="connsiteY3" fmla="*/ 3907005 h 3910014"/>
              <a:gd name="connsiteX4" fmla="*/ 0 w 2296533"/>
              <a:gd name="connsiteY4" fmla="*/ 3910014 h 3910014"/>
              <a:gd name="connsiteX0" fmla="*/ 0 w 2304706"/>
              <a:gd name="connsiteY0" fmla="*/ 3910014 h 3910014"/>
              <a:gd name="connsiteX1" fmla="*/ 1042924 w 2304706"/>
              <a:gd name="connsiteY1" fmla="*/ 0 h 3910014"/>
              <a:gd name="connsiteX2" fmla="*/ 2304706 w 2304706"/>
              <a:gd name="connsiteY2" fmla="*/ 6914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  <a:gd name="connsiteX0" fmla="*/ 0 w 2312879"/>
              <a:gd name="connsiteY0" fmla="*/ 3910014 h 3910014"/>
              <a:gd name="connsiteX1" fmla="*/ 1042924 w 2312879"/>
              <a:gd name="connsiteY1" fmla="*/ 0 h 3910014"/>
              <a:gd name="connsiteX2" fmla="*/ 2312879 w 2312879"/>
              <a:gd name="connsiteY2" fmla="*/ 795 h 3910014"/>
              <a:gd name="connsiteX3" fmla="*/ 1267586 w 2312879"/>
              <a:gd name="connsiteY3" fmla="*/ 3907005 h 3910014"/>
              <a:gd name="connsiteX4" fmla="*/ 0 w 2312879"/>
              <a:gd name="connsiteY4" fmla="*/ 3910014 h 3910014"/>
              <a:gd name="connsiteX0" fmla="*/ 0 w 2312879"/>
              <a:gd name="connsiteY0" fmla="*/ 3910014 h 3910014"/>
              <a:gd name="connsiteX1" fmla="*/ 1042924 w 2312879"/>
              <a:gd name="connsiteY1" fmla="*/ 0 h 3910014"/>
              <a:gd name="connsiteX2" fmla="*/ 2312879 w 2312879"/>
              <a:gd name="connsiteY2" fmla="*/ 795 h 3910014"/>
              <a:gd name="connsiteX3" fmla="*/ 1267586 w 2312879"/>
              <a:gd name="connsiteY3" fmla="*/ 3907005 h 3910014"/>
              <a:gd name="connsiteX4" fmla="*/ 0 w 2312879"/>
              <a:gd name="connsiteY4" fmla="*/ 3910014 h 3910014"/>
              <a:gd name="connsiteX0" fmla="*/ 0 w 2312879"/>
              <a:gd name="connsiteY0" fmla="*/ 3910014 h 3910014"/>
              <a:gd name="connsiteX1" fmla="*/ 1042924 w 2312879"/>
              <a:gd name="connsiteY1" fmla="*/ 0 h 3910014"/>
              <a:gd name="connsiteX2" fmla="*/ 2312879 w 2312879"/>
              <a:gd name="connsiteY2" fmla="*/ 795 h 3910014"/>
              <a:gd name="connsiteX3" fmla="*/ 1267586 w 2312879"/>
              <a:gd name="connsiteY3" fmla="*/ 3907005 h 3910014"/>
              <a:gd name="connsiteX4" fmla="*/ 0 w 2312879"/>
              <a:gd name="connsiteY4" fmla="*/ 3910014 h 3910014"/>
              <a:gd name="connsiteX0" fmla="*/ 0 w 2304706"/>
              <a:gd name="connsiteY0" fmla="*/ 3910014 h 3910014"/>
              <a:gd name="connsiteX1" fmla="*/ 1042924 w 2304706"/>
              <a:gd name="connsiteY1" fmla="*/ 0 h 3910014"/>
              <a:gd name="connsiteX2" fmla="*/ 2304706 w 2304706"/>
              <a:gd name="connsiteY2" fmla="*/ 795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  <a:gd name="connsiteX0" fmla="*/ 0 w 2304706"/>
              <a:gd name="connsiteY0" fmla="*/ 3910014 h 3910014"/>
              <a:gd name="connsiteX1" fmla="*/ 1042924 w 2304706"/>
              <a:gd name="connsiteY1" fmla="*/ 0 h 3910014"/>
              <a:gd name="connsiteX2" fmla="*/ 2304706 w 2304706"/>
              <a:gd name="connsiteY2" fmla="*/ 795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  <a:gd name="connsiteX0" fmla="*/ 0 w 2304706"/>
              <a:gd name="connsiteY0" fmla="*/ 3910014 h 3910014"/>
              <a:gd name="connsiteX1" fmla="*/ 4906 w 2304706"/>
              <a:gd name="connsiteY1" fmla="*/ 0 h 3910014"/>
              <a:gd name="connsiteX2" fmla="*/ 2304706 w 2304706"/>
              <a:gd name="connsiteY2" fmla="*/ 795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4706" h="3910014">
                <a:moveTo>
                  <a:pt x="0" y="3910014"/>
                </a:moveTo>
                <a:cubicBezTo>
                  <a:pt x="1635" y="2606676"/>
                  <a:pt x="3271" y="1303338"/>
                  <a:pt x="4906" y="0"/>
                </a:cubicBezTo>
                <a:lnTo>
                  <a:pt x="2304706" y="795"/>
                </a:lnTo>
                <a:cubicBezTo>
                  <a:pt x="1891771" y="1578443"/>
                  <a:pt x="1696868" y="2311001"/>
                  <a:pt x="1267586" y="3907005"/>
                </a:cubicBezTo>
                <a:lnTo>
                  <a:pt x="0" y="3910014"/>
                </a:lnTo>
                <a:close/>
              </a:path>
            </a:pathLst>
          </a:custGeom>
          <a:solidFill>
            <a:srgbClr val="E9E7E7"/>
          </a:solidFill>
          <a:ln>
            <a:noFill/>
          </a:ln>
          <a:effectLst/>
        </p:spPr>
        <p:txBody>
          <a:bodyPr lIns="1152000" tIns="540000" anchor="ctr" anchorCtr="0">
            <a:normAutofit/>
          </a:bodyPr>
          <a:lstStyle>
            <a:lvl1pPr marL="14288" indent="0">
              <a:buNone/>
              <a:tabLst/>
              <a:defRPr sz="140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BF999D76-8998-AC4E-B96D-EC3AF1C002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482400"/>
            <a:ext cx="5247861" cy="1072080"/>
          </a:xfrm>
        </p:spPr>
        <p:txBody>
          <a:bodyPr/>
          <a:lstStyle/>
          <a:p>
            <a:r>
              <a:rPr lang="nb-NO" dirty="0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109859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FAD10EF-47D4-0240-947C-844B6DB7D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400"/>
            <a:ext cx="10515600" cy="10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tittelen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F3E8312-F0C7-3C46-BEEB-87BD7EA7D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8D59EA7-F2B2-7C49-89A4-3A578F1C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5102788-B3AA-6746-B4E5-C52EBB4D0CEE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555FED8A-16C9-8F42-B8B3-8C18FF9D4244}"/>
              </a:ext>
            </a:extLst>
          </p:cNvPr>
          <p:cNvSpPr txBox="1"/>
          <p:nvPr userDrawn="1"/>
        </p:nvSpPr>
        <p:spPr>
          <a:xfrm>
            <a:off x="249560" y="6477356"/>
            <a:ext cx="229946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6000" indent="0" algn="l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nb-NO" sz="800" dirty="0">
                <a:solidFill>
                  <a:schemeClr val="accent1"/>
                </a:solidFill>
                <a:latin typeface="Arial" panose="020B0604020202020204" pitchFamily="34" charset="0"/>
                <a:ea typeface="Segoe UI" charset="0"/>
                <a:cs typeface="Arial" panose="020B0604020202020204" pitchFamily="34" charset="0"/>
              </a:rPr>
              <a:t>//</a:t>
            </a:r>
            <a:r>
              <a:rPr lang="nb-NO" sz="800" dirty="0">
                <a:solidFill>
                  <a:schemeClr val="tx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Segoe UI" charset="0"/>
                <a:cs typeface="Arial" panose="020B0604020202020204" pitchFamily="34" charset="0"/>
              </a:rPr>
              <a:t> </a:t>
            </a:r>
            <a:r>
              <a:rPr lang="nb-NO" sz="800" dirty="0">
                <a:solidFill>
                  <a:schemeClr val="tx2"/>
                </a:solidFill>
                <a:latin typeface="Arial" panose="020B0604020202020204" pitchFamily="34" charset="0"/>
                <a:ea typeface="Segoe UI" charset="0"/>
                <a:cs typeface="Arial" panose="020B0604020202020204" pitchFamily="34" charset="0"/>
              </a:rPr>
              <a:t>NAV</a:t>
            </a:r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122E58E-2832-4244-8616-203251C291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752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4" r:id="rId6"/>
    <p:sldLayoutId id="2147483655" r:id="rId7"/>
    <p:sldLayoutId id="2147483661" r:id="rId8"/>
    <p:sldLayoutId id="2147483662" r:id="rId9"/>
    <p:sldLayoutId id="2147483667" r:id="rId10"/>
    <p:sldLayoutId id="2147483670" r:id="rId11"/>
    <p:sldLayoutId id="2147483671" r:id="rId12"/>
    <p:sldLayoutId id="2147483663" r:id="rId13"/>
    <p:sldLayoutId id="2147483669" r:id="rId14"/>
    <p:sldLayoutId id="2147483672" r:id="rId15"/>
    <p:sldLayoutId id="2147483673" r:id="rId16"/>
    <p:sldLayoutId id="2147483674" r:id="rId17"/>
    <p:sldLayoutId id="2147483675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D8B3E3D1-A64F-6C49-A65E-78234E99B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Møte brukerråd Bilsenter Midt- Norge og </a:t>
            </a:r>
            <a:r>
              <a:rPr lang="nb-NO" dirty="0" err="1"/>
              <a:t>bilombyggerne</a:t>
            </a:r>
            <a:endParaRPr lang="nb-NO" dirty="0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972C9742-7508-1E46-970C-66D5DB19D6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27.09.2024</a:t>
            </a:r>
          </a:p>
        </p:txBody>
      </p:sp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E93276C1-27E9-4A4B-8ED5-F667E78A6D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0582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12C2F97-9AF0-01CB-6771-7248FF251ABB}"/>
              </a:ext>
            </a:extLst>
          </p:cNvPr>
          <p:cNvGraphicFramePr/>
          <p:nvPr/>
        </p:nvGraphicFramePr>
        <p:xfrm>
          <a:off x="2359241" y="1196190"/>
          <a:ext cx="7571157" cy="5174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ktangel: avrundede hjørner 3">
            <a:extLst>
              <a:ext uri="{FF2B5EF4-FFF2-40B4-BE49-F238E27FC236}">
                <a16:creationId xmlns:a16="http://schemas.microsoft.com/office/drawing/2014/main" id="{67ADEBAD-0243-D45F-B2D1-3DA0630F1CA4}"/>
              </a:ext>
            </a:extLst>
          </p:cNvPr>
          <p:cNvSpPr/>
          <p:nvPr/>
        </p:nvSpPr>
        <p:spPr>
          <a:xfrm>
            <a:off x="202935" y="1273719"/>
            <a:ext cx="3784474" cy="3471709"/>
          </a:xfrm>
          <a:prstGeom prst="round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Tillit som utvikles i relasjonen mellom mennesker, vises gjennom hvordan vi: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Kommuniserer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Samarbeider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Gir service og informasjon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Utøver ledelse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C6576CAB-1DE1-A1D7-3E60-7A2851C08C10}"/>
              </a:ext>
            </a:extLst>
          </p:cNvPr>
          <p:cNvSpPr txBox="1"/>
          <p:nvPr/>
        </p:nvSpPr>
        <p:spPr>
          <a:xfrm>
            <a:off x="5341821" y="4230414"/>
            <a:ext cx="1595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Tillit i ulike perspektiv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EBA45E36-EFF1-B6B2-2102-675E22942EBD}"/>
              </a:ext>
            </a:extLst>
          </p:cNvPr>
          <p:cNvSpPr txBox="1"/>
          <p:nvPr/>
        </p:nvSpPr>
        <p:spPr>
          <a:xfrm>
            <a:off x="6603755" y="5285257"/>
            <a:ext cx="1595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Organisasjons-tillit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72B9E24A-5BC6-BC67-5610-839A2F1303F6}"/>
              </a:ext>
            </a:extLst>
          </p:cNvPr>
          <p:cNvSpPr txBox="1"/>
          <p:nvPr/>
        </p:nvSpPr>
        <p:spPr>
          <a:xfrm>
            <a:off x="3995061" y="5221135"/>
            <a:ext cx="159594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Tillit i samfunnet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(omfattes ikke av tillitsreformen)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 SemiBold"/>
              <a:ea typeface="Source Sans Pro SemiBold"/>
              <a:cs typeface="+mn-cs"/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65360516-0A3F-C9E7-1CB0-3CD5D1B34FE5}"/>
              </a:ext>
            </a:extLst>
          </p:cNvPr>
          <p:cNvSpPr txBox="1"/>
          <p:nvPr/>
        </p:nvSpPr>
        <p:spPr>
          <a:xfrm>
            <a:off x="5351870" y="2667412"/>
            <a:ext cx="1595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Relasjonell tillit</a:t>
            </a:r>
          </a:p>
        </p:txBody>
      </p:sp>
      <p:sp>
        <p:nvSpPr>
          <p:cNvPr id="3" name="Tittel 1">
            <a:extLst>
              <a:ext uri="{FF2B5EF4-FFF2-40B4-BE49-F238E27FC236}">
                <a16:creationId xmlns:a16="http://schemas.microsoft.com/office/drawing/2014/main" id="{93915ADA-9509-616E-597C-5CDA6C8FE722}"/>
              </a:ext>
            </a:extLst>
          </p:cNvPr>
          <p:cNvSpPr txBox="1">
            <a:spLocks/>
          </p:cNvSpPr>
          <p:nvPr/>
        </p:nvSpPr>
        <p:spPr>
          <a:xfrm>
            <a:off x="838200" y="23262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262626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4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Source Sans Pro SemiBold" panose="020B0603030403020204" pitchFamily="34" charset="0"/>
                <a:ea typeface="Source Sans Pro SemiBold" panose="020B0603030403020204" pitchFamily="34" charset="0"/>
                <a:cs typeface="+mj-cs"/>
              </a:rPr>
              <a:t>Hvordan kan vi forstå tillitsbegrepet?</a:t>
            </a:r>
          </a:p>
        </p:txBody>
      </p:sp>
      <p:sp>
        <p:nvSpPr>
          <p:cNvPr id="5" name="Rektangel: avrundede hjørner 4">
            <a:extLst>
              <a:ext uri="{FF2B5EF4-FFF2-40B4-BE49-F238E27FC236}">
                <a16:creationId xmlns:a16="http://schemas.microsoft.com/office/drawing/2014/main" id="{29D4B5A4-454B-172B-35DE-74DB0B53BC58}"/>
              </a:ext>
            </a:extLst>
          </p:cNvPr>
          <p:cNvSpPr/>
          <p:nvPr/>
        </p:nvSpPr>
        <p:spPr>
          <a:xfrm>
            <a:off x="8312278" y="2325243"/>
            <a:ext cx="3790603" cy="3471721"/>
          </a:xfrm>
          <a:prstGeom prst="round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Tillit som utvikles strukturelt, blir synlig gjennom hvordan vi: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Utvikler tjenestene                 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Driver mål og resultatstyring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 SemiBold"/>
                <a:ea typeface="Source Sans Pro SemiBold"/>
                <a:cs typeface="+mn-cs"/>
              </a:rPr>
              <a:t>Uøver ledelse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 SemiBold"/>
              <a:ea typeface="Source Sans Pro SemiBold"/>
              <a:cs typeface="+mn-cs"/>
            </a:endParaRPr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DF74429E-6110-2B56-139C-69C4CDCF9FEB}"/>
              </a:ext>
            </a:extLst>
          </p:cNvPr>
          <p:cNvCxnSpPr/>
          <p:nvPr/>
        </p:nvCxnSpPr>
        <p:spPr>
          <a:xfrm flipH="1">
            <a:off x="3993537" y="3099674"/>
            <a:ext cx="11388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EE870143-9BF7-23D0-AED6-C2AF7DACD543}"/>
              </a:ext>
            </a:extLst>
          </p:cNvPr>
          <p:cNvCxnSpPr>
            <a:cxnSpLocks/>
          </p:cNvCxnSpPr>
          <p:nvPr/>
        </p:nvCxnSpPr>
        <p:spPr>
          <a:xfrm>
            <a:off x="7988531" y="4846320"/>
            <a:ext cx="30757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96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CF564B-2828-5543-6133-9ACCDDE3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6B0CC5B-C16C-27CF-F977-884FD6F7B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nb-NO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Presentasjon: </a:t>
            </a:r>
            <a:r>
              <a:rPr lang="nb-NO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Alle sier kort hvem de er, og hvem de representerer.</a:t>
            </a:r>
            <a:endParaRPr lang="nb-NO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b-NO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Tjenesteopplevelsen og utvikling</a:t>
            </a:r>
            <a:r>
              <a:rPr lang="nb-NO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</a:t>
            </a:r>
            <a:r>
              <a:rPr lang="nb-NO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 Hva fungerer bra i dag i samhandlingen mellom innbygger, bilsenter og </a:t>
            </a:r>
            <a:r>
              <a:rPr lang="nb-NO" sz="1800" b="1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bilombygger</a:t>
            </a:r>
            <a:r>
              <a:rPr lang="nb-NO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?</a:t>
            </a:r>
            <a:r>
              <a:rPr lang="nb-NO" sz="1800" b="1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nb-NO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Gruppearbeid og oppsummering i plenum</a:t>
            </a:r>
            <a:endParaRPr lang="nb-NO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b-NO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Tjenesteopplevelsen og utvikling: Hvordan kan vi best mulig samhandle for å utvikle tjenestene fremover ? </a:t>
            </a:r>
            <a:r>
              <a:rPr lang="nb-NO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Gruppearbeid og oppsummering i plenum</a:t>
            </a:r>
            <a:endParaRPr lang="nb-NO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b-NO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Eventuelt</a:t>
            </a:r>
            <a:endParaRPr lang="nb-NO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129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84C7FD-EC02-7444-489B-4F2AA7E65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Tjenesteopplevelser og utvikling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2C07864-1770-F3DC-DEA6-D36EB495F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Utfordringer med brukervekst og ressurser</a:t>
            </a:r>
          </a:p>
          <a:p>
            <a:r>
              <a:rPr lang="nb-NO" dirty="0"/>
              <a:t>Jobbe smartere – effektivisering</a:t>
            </a:r>
          </a:p>
          <a:p>
            <a:r>
              <a:rPr lang="nb-NO" dirty="0"/>
              <a:t>Digitalisering - digital transformasjon</a:t>
            </a:r>
          </a:p>
          <a:p>
            <a:r>
              <a:rPr lang="nb-NO" dirty="0"/>
              <a:t>Brukerdrevet tjenesteutvikling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4900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E45E613-A23B-46D8-B7CF-CD3CFF68F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endParaRPr lang="nb-NO"/>
          </a:p>
          <a:p>
            <a:endParaRPr lang="nb-NO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D35FC5A3-7E58-9D66-1434-0F59952A930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6593" y="1127760"/>
            <a:ext cx="2599980" cy="17957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Sentrale prinsipper – brukerdrevet tjenesteutvikling</a:t>
            </a:r>
          </a:p>
        </p:txBody>
      </p:sp>
      <p:pic>
        <p:nvPicPr>
          <p:cNvPr id="2050" name="Picture 2" descr="Sentrale prinsipper er: &#10;">
            <a:extLst>
              <a:ext uri="{FF2B5EF4-FFF2-40B4-BE49-F238E27FC236}">
                <a16:creationId xmlns:a16="http://schemas.microsoft.com/office/drawing/2014/main" id="{173B9489-59D3-E843-FAA9-689B5A45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603" y="-428630"/>
            <a:ext cx="8924144" cy="771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Sylinder 4" descr="Sentrale prinsipper for brukerdrevet tjenesteutvikling er: &#10;Funksjonshemmedes organisasjoner må ha en tydelig rolle og plass i utviklingsarbeid og følge det fra start til mål&#10;&#10;Brukerrepresentantenes erfaringskompetanse skal likestilles med annen kompetanse &#10;&#10;Skape kultur for medvirkning og utvikling &#10;">
            <a:extLst>
              <a:ext uri="{FF2B5EF4-FFF2-40B4-BE49-F238E27FC236}">
                <a16:creationId xmlns:a16="http://schemas.microsoft.com/office/drawing/2014/main" id="{CE9D3B95-7713-7422-4F35-20CD9DC2C9B3}"/>
              </a:ext>
            </a:extLst>
          </p:cNvPr>
          <p:cNvSpPr txBox="1"/>
          <p:nvPr/>
        </p:nvSpPr>
        <p:spPr>
          <a:xfrm>
            <a:off x="5016083" y="1253373"/>
            <a:ext cx="4673183" cy="3652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3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Funksjonshemmedes organisasjoner må ha en tydelig rolle og plass i utviklingsarbeid og følge det fra start til mål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3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3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Brukerrepresentantenes erfaringskompetanse skal likestilles med annen kompetanse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3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3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Skape kultur for medvirkning og utvikling </a:t>
            </a:r>
          </a:p>
        </p:txBody>
      </p:sp>
    </p:spTree>
    <p:extLst>
      <p:ext uri="{BB962C8B-B14F-4D97-AF65-F5344CB8AC3E}">
        <p14:creationId xmlns:p14="http://schemas.microsoft.com/office/powerpoint/2010/main" val="27290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17D0F4-21D2-278D-E581-B6DB48202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Målbilde</a:t>
            </a:r>
            <a:r>
              <a:rPr lang="nb-NO" dirty="0"/>
              <a:t> NAV HOT 2025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DD02D96-F810-D05F-536A-1416C32B8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/>
              <a:t>Tjenesteopplevelser:</a:t>
            </a:r>
          </a:p>
          <a:p>
            <a:pPr lvl="1"/>
            <a:r>
              <a:rPr lang="nb-NO" dirty="0"/>
              <a:t>Tjenestene er raske, fleksible og tilpassede </a:t>
            </a:r>
            <a:r>
              <a:rPr lang="nb-NO" sz="1600" dirty="0"/>
              <a:t>(Oversikt over hvor saken står)</a:t>
            </a:r>
          </a:p>
          <a:p>
            <a:pPr marL="457200" lvl="1" indent="0">
              <a:buNone/>
            </a:pPr>
            <a:endParaRPr lang="nb-NO" sz="1600" dirty="0"/>
          </a:p>
          <a:p>
            <a:pPr lvl="1"/>
            <a:r>
              <a:rPr lang="nb-NO" dirty="0"/>
              <a:t>Et godt koordinert hjelpemiddelsystem</a:t>
            </a:r>
          </a:p>
          <a:p>
            <a:pPr marL="457200" lvl="1" indent="0">
              <a:buNone/>
            </a:pPr>
            <a:endParaRPr lang="nb-NO" dirty="0"/>
          </a:p>
          <a:p>
            <a:pPr lvl="1"/>
            <a:r>
              <a:rPr lang="nb-NO" dirty="0"/>
              <a:t>Tjenestene er tilrettelagt for medvirkning </a:t>
            </a:r>
            <a:r>
              <a:rPr lang="nb-NO" sz="1600" dirty="0"/>
              <a:t>(Informasjon og kunnskap lett tilgjengelig, følge egen sak og påvirke valg av løsning)</a:t>
            </a:r>
          </a:p>
          <a:p>
            <a:pPr marL="457200" lvl="1" indent="0">
              <a:buNone/>
            </a:pPr>
            <a:endParaRPr lang="nb-NO" sz="1600" dirty="0"/>
          </a:p>
          <a:p>
            <a:pPr lvl="1"/>
            <a:r>
              <a:rPr lang="nb-NO" dirty="0"/>
              <a:t>Trygghet for at behov ivaretas </a:t>
            </a:r>
            <a:r>
              <a:rPr lang="nb-NO" sz="1600" dirty="0"/>
              <a:t>(Oppleve tillit i møte med kompetente medarbeidere…)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504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149EC3-2556-BDEB-BACC-6B8B929E1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Tjenesteopplevelsen og utvikling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133E860-A9D2-0696-3B1B-574F43C34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GRUPPEOPPGAVE 1: </a:t>
            </a:r>
          </a:p>
          <a:p>
            <a:pPr marL="0" indent="0">
              <a:buNone/>
            </a:pPr>
            <a:r>
              <a:rPr lang="nb-NO" sz="2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Hva fungerer bra i dag i samhandlingen mellom innbygger, bilsenter og </a:t>
            </a:r>
            <a:r>
              <a:rPr lang="nb-NO" sz="2800" b="1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bilombygger</a:t>
            </a:r>
            <a:r>
              <a:rPr lang="nb-NO" sz="2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?</a:t>
            </a:r>
            <a:r>
              <a:rPr lang="nb-NO" sz="2800" b="1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</a:p>
          <a:p>
            <a:pPr marL="0" indent="0">
              <a:buNone/>
            </a:pPr>
            <a:endParaRPr lang="nb-NO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Gruppearbeid i 20 minutter </a:t>
            </a:r>
            <a:r>
              <a:rPr lang="nb-NO" sz="20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(Velger en som noterer)</a:t>
            </a:r>
          </a:p>
          <a:p>
            <a:pPr marL="0" indent="0">
              <a:buNone/>
            </a:pPr>
            <a:r>
              <a:rPr lang="nb-NO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nb-NO" sz="2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ppsummering i plenum kl.----</a:t>
            </a:r>
            <a:endParaRPr lang="nb-NO" sz="2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2446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C21C65-2BED-C661-36D5-06AC28892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Tillit og kommunikasjon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B40D24D-7D6B-DDE3-9B1C-D460BE15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Tillit</a:t>
            </a:r>
          </a:p>
          <a:p>
            <a:pPr lvl="1"/>
            <a:r>
              <a:rPr lang="nb-NO" dirty="0"/>
              <a:t>Om hvordan vi kommuniserer og samarbeider</a:t>
            </a:r>
          </a:p>
          <a:p>
            <a:pPr lvl="1"/>
            <a:r>
              <a:rPr lang="nb-NO" dirty="0"/>
              <a:t>Bygges opp gjennom erfaringer som oppleves som gode 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Kommunikasjon - </a:t>
            </a:r>
            <a:r>
              <a:rPr lang="nb-NO" sz="2000" dirty="0"/>
              <a:t>utveksle informasjon, tanker, ideer og følelser på en effektiv, tydelig og forståelig måte.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04313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A5B95F8-0CB8-C5CC-2FF6-E30856BB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Tjenesteopplevelse og brukerdrevet tjenesteutvikling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ED0CDA4-7591-2715-920D-12D4F68F1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GRUPPEOPPGAVE 2: </a:t>
            </a:r>
          </a:p>
          <a:p>
            <a:pPr marL="0" indent="0">
              <a:buNone/>
            </a:pPr>
            <a:r>
              <a:rPr lang="nb-NO" sz="2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Hvordan kan vi best mulig samhandle for å utvikle tjenestene fremover ? </a:t>
            </a:r>
          </a:p>
          <a:p>
            <a:pPr marL="0" indent="0">
              <a:buNone/>
            </a:pPr>
            <a:endParaRPr lang="nb-NO" sz="2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Gruppearbeid 20 minutter</a:t>
            </a:r>
            <a:endParaRPr lang="nb-NO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Oppsummering i plenum kl.----</a:t>
            </a:r>
            <a:endParaRPr lang="nb-NO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18066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A7624898-7423-ECC8-FC63-0D00591AD6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6"/>
          <a:stretch/>
        </p:blipFill>
        <p:spPr>
          <a:xfrm>
            <a:off x="4193654" y="-321606"/>
            <a:ext cx="7887004" cy="7078006"/>
          </a:xfrm>
          <a:prstGeom prst="ellipse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BD90EF23-6353-EDA5-A316-48365FB768D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534" y="3119978"/>
            <a:ext cx="688839" cy="433679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2AD9E633-6B56-0799-524E-E4D47825D3BB}"/>
              </a:ext>
            </a:extLst>
          </p:cNvPr>
          <p:cNvSpPr txBox="1"/>
          <p:nvPr/>
        </p:nvSpPr>
        <p:spPr>
          <a:xfrm>
            <a:off x="9923069" y="6522797"/>
            <a:ext cx="171337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Kilde bilde: Colourbox.com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1BAE0807-9A40-E7ED-0D71-866AA8D08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Autofit/>
          </a:bodyPr>
          <a:lstStyle/>
          <a:p>
            <a:pPr algn="ctr"/>
            <a:r>
              <a:rPr lang="nb-NO" sz="6000"/>
              <a:t>Brukerdrevet tjenesteutvikling </a:t>
            </a:r>
            <a:br>
              <a:rPr lang="nb-NO" sz="6000"/>
            </a:br>
            <a:r>
              <a:rPr lang="nb-NO" sz="6000"/>
              <a:t>på system- og tjenestenivå</a:t>
            </a:r>
          </a:p>
        </p:txBody>
      </p:sp>
    </p:spTree>
    <p:extLst>
      <p:ext uri="{BB962C8B-B14F-4D97-AF65-F5344CB8AC3E}">
        <p14:creationId xmlns:p14="http://schemas.microsoft.com/office/powerpoint/2010/main" val="1890510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AV">
      <a:dk1>
        <a:srgbClr val="000000"/>
      </a:dk1>
      <a:lt1>
        <a:srgbClr val="FFFFFF"/>
      </a:lt1>
      <a:dk2>
        <a:srgbClr val="3E3832"/>
      </a:dk2>
      <a:lt2>
        <a:srgbClr val="E9E7E7"/>
      </a:lt2>
      <a:accent1>
        <a:srgbClr val="C30000"/>
      </a:accent1>
      <a:accent2>
        <a:srgbClr val="0067C5"/>
      </a:accent2>
      <a:accent3>
        <a:srgbClr val="A2AD00"/>
      </a:accent3>
      <a:accent4>
        <a:srgbClr val="FF9100"/>
      </a:accent4>
      <a:accent5>
        <a:srgbClr val="06893A"/>
      </a:accent5>
      <a:accent6>
        <a:srgbClr val="634689"/>
      </a:accent6>
      <a:hlink>
        <a:srgbClr val="0067C5"/>
      </a:hlink>
      <a:folHlink>
        <a:srgbClr val="63468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38" id="{3E94CA05-EE50-D54E-93D9-14EDD5A6D631}" vid="{221ECF28-2DBE-DE4B-A211-B583D7E1A81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27FFEEB8D1D4459011F2A813D82640" ma:contentTypeVersion="5" ma:contentTypeDescription="Opprett et nytt dokument." ma:contentTypeScope="" ma:versionID="7f408779d482ebe3259fb607ace2378b">
  <xsd:schema xmlns:xsd="http://www.w3.org/2001/XMLSchema" xmlns:xs="http://www.w3.org/2001/XMLSchema" xmlns:p="http://schemas.microsoft.com/office/2006/metadata/properties" xmlns:ns2="1951b007-8472-42e6-a2f1-6da093f4c5ba" xmlns:ns3="a2d28713-6eb6-4aa0-943b-5496727ef1a0" targetNamespace="http://schemas.microsoft.com/office/2006/metadata/properties" ma:root="true" ma:fieldsID="7892558a8c1172158af094ce813d0f17" ns2:_="" ns3:_="">
    <xsd:import namespace="1951b007-8472-42e6-a2f1-6da093f4c5ba"/>
    <xsd:import namespace="a2d28713-6eb6-4aa0-943b-5496727ef1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51b007-8472-42e6-a2f1-6da093f4c5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28713-6eb6-4aa0-943b-5496727ef1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2d28713-6eb6-4aa0-943b-5496727ef1a0">
      <UserInfo>
        <DisplayName>Eikanger, Sissel M</DisplayName>
        <AccountId>1877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0BA16CF-69EA-4443-BEE0-73385E2EED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31097-6226-49EC-AB6C-70E5FFA542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51b007-8472-42e6-a2f1-6da093f4c5ba"/>
    <ds:schemaRef ds:uri="a2d28713-6eb6-4aa0-943b-5496727ef1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C591905-A811-45D1-A44B-D4999240A5F2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30ac3786-78c3-414b-815f-b4fca2e0bd42"/>
    <ds:schemaRef ds:uri="http://schemas.openxmlformats.org/package/2006/metadata/core-properties"/>
    <ds:schemaRef ds:uri="f979e152-3237-4567-8e98-aa3526074255"/>
    <ds:schemaRef ds:uri="http://schemas.microsoft.com/office/2006/metadata/properties"/>
    <ds:schemaRef ds:uri="a2d28713-6eb6-4aa0-943b-5496727ef1a0"/>
  </ds:schemaRefs>
</ds:datastoreItem>
</file>

<file path=docMetadata/LabelInfo.xml><?xml version="1.0" encoding="utf-8"?>
<clbl:labelList xmlns:clbl="http://schemas.microsoft.com/office/2020/mipLabelMetadata">
  <clbl:label id="{d3491420-1ae2-4120-89e6-e6f668f067e2}" enabled="1" method="Standard" siteId="{62366534-1ec3-4962-8869-9b5535279d0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NAV_Lys Grå</Template>
  <TotalTime>173</TotalTime>
  <Words>831</Words>
  <Application>Microsoft Office PowerPoint</Application>
  <PresentationFormat>Widescreen</PresentationFormat>
  <Paragraphs>136</Paragraphs>
  <Slides>10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RecifeTextWeb</vt:lpstr>
      <vt:lpstr>Segoe UI</vt:lpstr>
      <vt:lpstr>Source Sans Pro SemiBold</vt:lpstr>
      <vt:lpstr>Office-tema</vt:lpstr>
      <vt:lpstr>Møte brukerråd Bilsenter Midt- Norge og bilombyggerne</vt:lpstr>
      <vt:lpstr>Agenda</vt:lpstr>
      <vt:lpstr>Tjenesteopplevelser og utvikling</vt:lpstr>
      <vt:lpstr>Sentrale prinsipper – brukerdrevet tjenesteutvikling</vt:lpstr>
      <vt:lpstr>Målbilde NAV HOT 2025</vt:lpstr>
      <vt:lpstr>Tjenesteopplevelsen og utvikling</vt:lpstr>
      <vt:lpstr>Tillit og kommunikasjon</vt:lpstr>
      <vt:lpstr>Tjenesteopplevelse og brukerdrevet tjenesteutvikling</vt:lpstr>
      <vt:lpstr>Brukerdrevet tjenesteutvikling  på system- og tjenestenivå</vt:lpstr>
      <vt:lpstr>PowerPoint-presentasjon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Halseth, Marit Losen</dc:creator>
  <cp:keywords/>
  <dc:description/>
  <cp:lastModifiedBy>Halseth, Marit Losen</cp:lastModifiedBy>
  <cp:revision>2</cp:revision>
  <cp:lastPrinted>2020-04-21T11:47:02Z</cp:lastPrinted>
  <dcterms:created xsi:type="dcterms:W3CDTF">2024-09-27T10:54:00Z</dcterms:created>
  <dcterms:modified xsi:type="dcterms:W3CDTF">2024-09-30T11:07:56Z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0x0101004B27FFEEB8D1D4459011F2A813D82640</vt:lpwstr>
  </property>
  <property fmtid="{D5CDD505-2E9C-101B-9397-08002B2CF9AE}" pid="3" name="MSIP_Label_d3491420-1ae2-4120-89e6-e6f668f067e2_Enabled">
    <vt:lpwstr>True</vt:lpwstr>
  </property>
  <property fmtid="{D5CDD505-2E9C-101B-9397-08002B2CF9AE}" pid="4" name="MSIP_Label_d3491420-1ae2-4120-89e6-e6f668f067e2_SiteId">
    <vt:lpwstr>62366534-1ec3-4962-8869-9b5535279d0b</vt:lpwstr>
  </property>
  <property fmtid="{D5CDD505-2E9C-101B-9397-08002B2CF9AE}" pid="5" name="MSIP_Label_d3491420-1ae2-4120-89e6-e6f668f067e2_Owner">
    <vt:lpwstr>Vidar.Venbakken@nav.no</vt:lpwstr>
  </property>
  <property fmtid="{D5CDD505-2E9C-101B-9397-08002B2CF9AE}" pid="6" name="MSIP_Label_d3491420-1ae2-4120-89e6-e6f668f067e2_SetDate">
    <vt:lpwstr>2020-04-22T14:54:08.7128760Z</vt:lpwstr>
  </property>
  <property fmtid="{D5CDD505-2E9C-101B-9397-08002B2CF9AE}" pid="7" name="MSIP_Label_d3491420-1ae2-4120-89e6-e6f668f067e2_Name">
    <vt:lpwstr>Intern</vt:lpwstr>
  </property>
  <property fmtid="{D5CDD505-2E9C-101B-9397-08002B2CF9AE}" pid="8" name="MSIP_Label_d3491420-1ae2-4120-89e6-e6f668f067e2_Application">
    <vt:lpwstr>Microsoft Azure Information Protection</vt:lpwstr>
  </property>
  <property fmtid="{D5CDD505-2E9C-101B-9397-08002B2CF9AE}" pid="9" name="MSIP_Label_d3491420-1ae2-4120-89e6-e6f668f067e2_ActionId">
    <vt:lpwstr>decbf3b8-f303-46e2-94e0-ff02031cb784</vt:lpwstr>
  </property>
  <property fmtid="{D5CDD505-2E9C-101B-9397-08002B2CF9AE}" pid="10" name="MSIP_Label_d3491420-1ae2-4120-89e6-e6f668f067e2_Extended_MSFT_Method">
    <vt:lpwstr>Automatic</vt:lpwstr>
  </property>
  <property fmtid="{D5CDD505-2E9C-101B-9397-08002B2CF9AE}" pid="11" name="Sensitivity">
    <vt:lpwstr>Intern</vt:lpwstr>
  </property>
  <property fmtid="{D5CDD505-2E9C-101B-9397-08002B2CF9AE}" pid="12" name="MSIP_Label_d3491420-1ae2-4120-89e6-e6f668f067e2_Method">
    <vt:lpwstr>Standard</vt:lpwstr>
  </property>
  <property fmtid="{D5CDD505-2E9C-101B-9397-08002B2CF9AE}" pid="13" name="MSIP_Label_d3491420-1ae2-4120-89e6-e6f668f067e2_ContentBits">
    <vt:lpwstr>0</vt:lpwstr>
  </property>
  <property fmtid="{D5CDD505-2E9C-101B-9397-08002B2CF9AE}" pid="14" name="Order">
    <vt:r8>4900</vt:r8>
  </property>
  <property fmtid="{D5CDD505-2E9C-101B-9397-08002B2CF9AE}" pid="15" name="xd_Signature">
    <vt:bool>false</vt:bool>
  </property>
  <property fmtid="{D5CDD505-2E9C-101B-9397-08002B2CF9AE}" pid="16" name="SharedWithUsers">
    <vt:lpwstr>1877;#Eikanger, Sissel M</vt:lpwstr>
  </property>
  <property fmtid="{D5CDD505-2E9C-101B-9397-08002B2CF9AE}" pid="17" name="xd_ProgID">
    <vt:lpwstr/>
  </property>
  <property fmtid="{D5CDD505-2E9C-101B-9397-08002B2CF9AE}" pid="18" name="TriggerFlowInfo">
    <vt:lpwstr/>
  </property>
  <property fmtid="{D5CDD505-2E9C-101B-9397-08002B2CF9AE}" pid="19" name="ComplianceAssetId">
    <vt:lpwstr/>
  </property>
  <property fmtid="{D5CDD505-2E9C-101B-9397-08002B2CF9AE}" pid="20" name="TemplateUrl">
    <vt:lpwstr/>
  </property>
  <property fmtid="{D5CDD505-2E9C-101B-9397-08002B2CF9AE}" pid="21" name="_ExtendedDescription">
    <vt:lpwstr/>
  </property>
</Properties>
</file>