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6" r:id="rId5"/>
  </p:sldIdLst>
  <p:sldSz cx="16256000" cy="9144000"/>
  <p:notesSz cx="6858000" cy="98726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da By" initials="O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D83"/>
    <a:srgbClr val="B8D5F2"/>
    <a:srgbClr val="206CB6"/>
    <a:srgbClr val="2DBEFF"/>
    <a:srgbClr val="0097DA"/>
    <a:srgbClr val="005B82"/>
    <a:srgbClr val="878787"/>
    <a:srgbClr val="EDEDED"/>
    <a:srgbClr val="008DCC"/>
    <a:srgbClr val="BE5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724D1-D00A-40C7-9943-3A913241233A}" v="5" dt="2024-02-29T13:55:27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1012" y="6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'[Stillingsutlysninger februar 2024.xlsx]13. Tilgang stillinger yrke'!$C$49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F7941D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cat>
            <c:strRef>
              <c:f>'[Stillingsutlysninger februar 2024.xlsx]13. Tilgang stillinger yrke'!$B$52:$B$64</c:f>
              <c:strCache>
                <c:ptCount val="13"/>
                <c:pt idx="0">
                  <c:v>Bygg og anlegg</c:v>
                </c:pt>
                <c:pt idx="1">
                  <c:v>Ledere</c:v>
                </c:pt>
                <c:pt idx="2">
                  <c:v>Barne- og ungdomsarbeid</c:v>
                </c:pt>
                <c:pt idx="3">
                  <c:v>Meglere og konsulenter</c:v>
                </c:pt>
                <c:pt idx="4">
                  <c:v>Industriarbeid</c:v>
                </c:pt>
                <c:pt idx="5">
                  <c:v>Akademiske yrker</c:v>
                </c:pt>
                <c:pt idx="6">
                  <c:v>Undervisning</c:v>
                </c:pt>
                <c:pt idx="7">
                  <c:v>Kontorarbeid</c:v>
                </c:pt>
                <c:pt idx="8">
                  <c:v>Serviceyrker og annet arbeid</c:v>
                </c:pt>
                <c:pt idx="9">
                  <c:v>Butikk- og salgsarbeid</c:v>
                </c:pt>
                <c:pt idx="10">
                  <c:v>Reiseliv og transport</c:v>
                </c:pt>
                <c:pt idx="11">
                  <c:v>Ingeniør- og ikt-fag</c:v>
                </c:pt>
                <c:pt idx="12">
                  <c:v>Helse, pleie og omsorg</c:v>
                </c:pt>
              </c:strCache>
            </c:strRef>
          </c:cat>
          <c:val>
            <c:numRef>
              <c:f>'[Stillingsutlysninger februar 2024.xlsx]13. Tilgang stillinger yrke'!$C$52:$C$64</c:f>
              <c:numCache>
                <c:formatCode>#,##0</c:formatCode>
                <c:ptCount val="13"/>
                <c:pt idx="0" formatCode="General">
                  <c:v>399</c:v>
                </c:pt>
                <c:pt idx="1">
                  <c:v>351</c:v>
                </c:pt>
                <c:pt idx="2">
                  <c:v>360</c:v>
                </c:pt>
                <c:pt idx="3" formatCode="General">
                  <c:v>346</c:v>
                </c:pt>
                <c:pt idx="4" formatCode="General">
                  <c:v>306</c:v>
                </c:pt>
                <c:pt idx="5" formatCode="General">
                  <c:v>634</c:v>
                </c:pt>
                <c:pt idx="6" formatCode="General">
                  <c:v>620</c:v>
                </c:pt>
                <c:pt idx="7" formatCode="General">
                  <c:v>574</c:v>
                </c:pt>
                <c:pt idx="8" formatCode="General">
                  <c:v>722</c:v>
                </c:pt>
                <c:pt idx="9" formatCode="General">
                  <c:v>686</c:v>
                </c:pt>
                <c:pt idx="10" formatCode="General">
                  <c:v>674</c:v>
                </c:pt>
                <c:pt idx="11" formatCode="General">
                  <c:v>771</c:v>
                </c:pt>
                <c:pt idx="12" formatCode="General">
                  <c:v>1471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9C-40BA-BC01-F0E00B7008CD}"/>
            </c:ext>
          </c:extLst>
        </c:ser>
        <c:ser>
          <c:idx val="1"/>
          <c:order val="1"/>
          <c:tx>
            <c:strRef>
              <c:f>'[Stillingsutlysninger februar 2024.xlsx]13. Tilgang stillinger yrke'!$D$49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174D83"/>
            </a:solidFill>
            <a:ln>
              <a:noFill/>
            </a:ln>
            <a:effectLst/>
          </c:spPr>
          <c:invertIfNegative val="0"/>
          <c:cat>
            <c:strRef>
              <c:f>'[Stillingsutlysninger februar 2024.xlsx]13. Tilgang stillinger yrke'!$B$52:$B$64</c:f>
              <c:strCache>
                <c:ptCount val="13"/>
                <c:pt idx="0">
                  <c:v>Bygg og anlegg</c:v>
                </c:pt>
                <c:pt idx="1">
                  <c:v>Ledere</c:v>
                </c:pt>
                <c:pt idx="2">
                  <c:v>Barne- og ungdomsarbeid</c:v>
                </c:pt>
                <c:pt idx="3">
                  <c:v>Meglere og konsulenter</c:v>
                </c:pt>
                <c:pt idx="4">
                  <c:v>Industriarbeid</c:v>
                </c:pt>
                <c:pt idx="5">
                  <c:v>Akademiske yrker</c:v>
                </c:pt>
                <c:pt idx="6">
                  <c:v>Undervisning</c:v>
                </c:pt>
                <c:pt idx="7">
                  <c:v>Kontorarbeid</c:v>
                </c:pt>
                <c:pt idx="8">
                  <c:v>Serviceyrker og annet arbeid</c:v>
                </c:pt>
                <c:pt idx="9">
                  <c:v>Butikk- og salgsarbeid</c:v>
                </c:pt>
                <c:pt idx="10">
                  <c:v>Reiseliv og transport</c:v>
                </c:pt>
                <c:pt idx="11">
                  <c:v>Ingeniør- og ikt-fag</c:v>
                </c:pt>
                <c:pt idx="12">
                  <c:v>Helse, pleie og omsorg</c:v>
                </c:pt>
              </c:strCache>
            </c:strRef>
          </c:cat>
          <c:val>
            <c:numRef>
              <c:f>'[Stillingsutlysninger februar 2024.xlsx]13. Tilgang stillinger yrke'!$D$52:$D$64</c:f>
              <c:numCache>
                <c:formatCode>General</c:formatCode>
                <c:ptCount val="13"/>
                <c:pt idx="0">
                  <c:v>297</c:v>
                </c:pt>
                <c:pt idx="1">
                  <c:v>307</c:v>
                </c:pt>
                <c:pt idx="2">
                  <c:v>376</c:v>
                </c:pt>
                <c:pt idx="3">
                  <c:v>392</c:v>
                </c:pt>
                <c:pt idx="4">
                  <c:v>408</c:v>
                </c:pt>
                <c:pt idx="5">
                  <c:v>409</c:v>
                </c:pt>
                <c:pt idx="6">
                  <c:v>547</c:v>
                </c:pt>
                <c:pt idx="7">
                  <c:v>578</c:v>
                </c:pt>
                <c:pt idx="8">
                  <c:v>818</c:v>
                </c:pt>
                <c:pt idx="9">
                  <c:v>874</c:v>
                </c:pt>
                <c:pt idx="10">
                  <c:v>903</c:v>
                </c:pt>
                <c:pt idx="11">
                  <c:v>987</c:v>
                </c:pt>
                <c:pt idx="12">
                  <c:v>1680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9C-40BA-BC01-F0E00B7008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35159199"/>
        <c:axId val="1089250223"/>
      </c:barChart>
      <c:catAx>
        <c:axId val="1035159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089250223"/>
        <c:crosses val="autoZero"/>
        <c:auto val="1"/>
        <c:lblAlgn val="ctr"/>
        <c:lblOffset val="100"/>
        <c:noMultiLvlLbl val="0"/>
      </c:catAx>
      <c:valAx>
        <c:axId val="1089250223"/>
        <c:scaling>
          <c:orientation val="minMax"/>
          <c:max val="2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035159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lang="en-US" sz="10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nb-N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E333A-2CA9-41E4-AA26-F892907B89B6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689475"/>
            <a:ext cx="548640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EEFBC-E1EB-4706-9A8A-807C8CB5C0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3882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EEFBC-E1EB-4706-9A8A-807C8CB5C0B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478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tekst 9"/>
          <p:cNvSpPr>
            <a:spLocks noGrp="1"/>
          </p:cNvSpPr>
          <p:nvPr>
            <p:ph type="body" sz="quarter" idx="13" hasCustomPrompt="1"/>
          </p:nvPr>
        </p:nvSpPr>
        <p:spPr>
          <a:xfrm>
            <a:off x="812800" y="5247386"/>
            <a:ext cx="8947381" cy="332726"/>
          </a:xfrm>
        </p:spPr>
        <p:txBody>
          <a:bodyPr/>
          <a:lstStyle>
            <a:lvl1pPr>
              <a:defRPr sz="2133" baseline="0"/>
            </a:lvl1pPr>
          </a:lstStyle>
          <a:p>
            <a:pPr lvl="0"/>
            <a:r>
              <a:rPr lang="nb-NO"/>
              <a:t>Klikk for å legge til tekst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1640652" y="179388"/>
            <a:ext cx="12974696" cy="647700"/>
          </a:xfrm>
        </p:spPr>
        <p:txBody>
          <a:bodyPr>
            <a:normAutofit/>
          </a:bodyPr>
          <a:lstStyle>
            <a:lvl1pPr marL="0" indent="0" algn="ctr">
              <a:buNone/>
              <a:defRPr sz="4267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legge til tittel</a:t>
            </a:r>
          </a:p>
        </p:txBody>
      </p:sp>
      <p:sp>
        <p:nvSpPr>
          <p:cNvPr id="16" name="Plassholder for tekst 15"/>
          <p:cNvSpPr>
            <a:spLocks noGrp="1"/>
          </p:cNvSpPr>
          <p:nvPr>
            <p:ph type="body" sz="quarter" idx="16" hasCustomPrompt="1"/>
          </p:nvPr>
        </p:nvSpPr>
        <p:spPr>
          <a:xfrm>
            <a:off x="783291" y="1337966"/>
            <a:ext cx="4413957" cy="936625"/>
          </a:xfrm>
        </p:spPr>
        <p:txBody>
          <a:bodyPr>
            <a:normAutofit/>
          </a:bodyPr>
          <a:lstStyle>
            <a:lvl1pPr>
              <a:defRPr sz="2133" baseline="0"/>
            </a:lvl1pPr>
          </a:lstStyle>
          <a:p>
            <a:pPr lvl="0"/>
            <a:r>
              <a:rPr lang="nb-NO"/>
              <a:t>Klikk for å legge til tekst</a:t>
            </a:r>
          </a:p>
        </p:txBody>
      </p:sp>
      <p:sp>
        <p:nvSpPr>
          <p:cNvPr id="18" name="Plassholder for tekst 17"/>
          <p:cNvSpPr>
            <a:spLocks noGrp="1"/>
          </p:cNvSpPr>
          <p:nvPr>
            <p:ph type="body" sz="quarter" idx="17" hasCustomPrompt="1"/>
          </p:nvPr>
        </p:nvSpPr>
        <p:spPr>
          <a:xfrm>
            <a:off x="3691470" y="2555877"/>
            <a:ext cx="4244509" cy="1584325"/>
          </a:xfrm>
        </p:spPr>
        <p:txBody>
          <a:bodyPr/>
          <a:lstStyle>
            <a:lvl1pPr>
              <a:defRPr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/>
              <a:t>Forslag: </a:t>
            </a:r>
            <a:br>
              <a:rPr lang="nb-NO"/>
            </a:br>
            <a:r>
              <a:rPr lang="nb-NO"/>
              <a:t>Plasser kart med fylkesoversikt her.</a:t>
            </a:r>
          </a:p>
        </p:txBody>
      </p:sp>
      <p:sp>
        <p:nvSpPr>
          <p:cNvPr id="21" name="Plassholder for diagram 20"/>
          <p:cNvSpPr>
            <a:spLocks noGrp="1"/>
          </p:cNvSpPr>
          <p:nvPr>
            <p:ph type="chart" sz="quarter" idx="18"/>
          </p:nvPr>
        </p:nvSpPr>
        <p:spPr>
          <a:xfrm>
            <a:off x="812800" y="5724128"/>
            <a:ext cx="8947381" cy="2592288"/>
          </a:xfrm>
        </p:spPr>
        <p:txBody>
          <a:bodyPr/>
          <a:lstStyle/>
          <a:p>
            <a:endParaRPr lang="nb-NO"/>
          </a:p>
        </p:txBody>
      </p:sp>
      <p:sp>
        <p:nvSpPr>
          <p:cNvPr id="23" name="Plassholder for tekst 22"/>
          <p:cNvSpPr>
            <a:spLocks noGrp="1"/>
          </p:cNvSpPr>
          <p:nvPr>
            <p:ph type="body" sz="quarter" idx="19" hasCustomPrompt="1"/>
          </p:nvPr>
        </p:nvSpPr>
        <p:spPr>
          <a:xfrm>
            <a:off x="812800" y="8652196"/>
            <a:ext cx="13075840" cy="384301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 lvl="0"/>
            <a:r>
              <a:rPr lang="nb-NO"/>
              <a:t>Klikk for å legge til tekst</a:t>
            </a:r>
          </a:p>
        </p:txBody>
      </p:sp>
      <p:sp>
        <p:nvSpPr>
          <p:cNvPr id="26" name="Plassholder for tekst 25"/>
          <p:cNvSpPr>
            <a:spLocks noGrp="1"/>
          </p:cNvSpPr>
          <p:nvPr>
            <p:ph type="body" sz="quarter" idx="20" hasCustomPrompt="1"/>
          </p:nvPr>
        </p:nvSpPr>
        <p:spPr>
          <a:xfrm>
            <a:off x="10105451" y="1337966"/>
            <a:ext cx="4046715" cy="936327"/>
          </a:xfrm>
        </p:spPr>
        <p:txBody>
          <a:bodyPr>
            <a:normAutofit/>
          </a:bodyPr>
          <a:lstStyle>
            <a:lvl1pPr>
              <a:defRPr sz="2133" baseline="0"/>
            </a:lvl1pPr>
          </a:lstStyle>
          <a:p>
            <a:pPr lvl="0"/>
            <a:r>
              <a:rPr lang="nb-NO"/>
              <a:t>Klikk for å legge til tekst</a:t>
            </a:r>
          </a:p>
        </p:txBody>
      </p:sp>
      <p:sp>
        <p:nvSpPr>
          <p:cNvPr id="28" name="Plassholder for tekst 27"/>
          <p:cNvSpPr>
            <a:spLocks noGrp="1"/>
          </p:cNvSpPr>
          <p:nvPr>
            <p:ph type="body" sz="quarter" idx="21" hasCustomPrompt="1"/>
          </p:nvPr>
        </p:nvSpPr>
        <p:spPr>
          <a:xfrm>
            <a:off x="10111818" y="3636358"/>
            <a:ext cx="4497253" cy="1007686"/>
          </a:xfrm>
        </p:spPr>
        <p:txBody>
          <a:bodyPr>
            <a:noAutofit/>
          </a:bodyPr>
          <a:lstStyle>
            <a:lvl1pPr>
              <a:defRPr sz="1867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/>
              <a:t>Forslag: </a:t>
            </a:r>
            <a:br>
              <a:rPr lang="nb-NO"/>
            </a:br>
            <a:r>
              <a:rPr lang="nb-NO"/>
              <a:t>Plasser ikoner som illustrerer tekstbudskapet her.</a:t>
            </a:r>
          </a:p>
        </p:txBody>
      </p:sp>
    </p:spTree>
    <p:extLst>
      <p:ext uri="{BB962C8B-B14F-4D97-AF65-F5344CB8AC3E}">
        <p14:creationId xmlns:p14="http://schemas.microsoft.com/office/powerpoint/2010/main" val="18139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875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1785600" y="366187"/>
            <a:ext cx="3657600" cy="780203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12800" y="366187"/>
            <a:ext cx="10701867" cy="78020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095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175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84112" y="5875867"/>
            <a:ext cx="138176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84112" y="3875620"/>
            <a:ext cx="138176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805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12800" y="2133603"/>
            <a:ext cx="717973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263467" y="2133603"/>
            <a:ext cx="717973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354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12802" y="2046817"/>
            <a:ext cx="718255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12802" y="2899833"/>
            <a:ext cx="718255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8257825" y="2046817"/>
            <a:ext cx="7185377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8257825" y="2899833"/>
            <a:ext cx="7185377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437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969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291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12801" y="364067"/>
            <a:ext cx="5348112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355644" y="364069"/>
            <a:ext cx="9087557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12801" y="1913469"/>
            <a:ext cx="5348112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173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186289" y="6400802"/>
            <a:ext cx="97536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186289" y="817033"/>
            <a:ext cx="9753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186289" y="7156453"/>
            <a:ext cx="97536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12800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233C96E4-69C3-44EF-9815-59DE57EAD13A}" type="datetimeFigureOut">
              <a:rPr lang="nb-NO" smtClean="0"/>
              <a:t>01.03.2024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554134" y="8475136"/>
            <a:ext cx="5147733" cy="486833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1650133" y="8475136"/>
            <a:ext cx="3793067" cy="486833"/>
          </a:xfrm>
          <a:prstGeom prst="rect">
            <a:avLst/>
          </a:prstGeom>
        </p:spPr>
        <p:txBody>
          <a:bodyPr/>
          <a:lstStyle/>
          <a:p>
            <a:fld id="{9DECB4C4-041B-4BDE-8369-E254DB50175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442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12801" y="4860032"/>
            <a:ext cx="14142625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Mellomtittel</a:t>
            </a:r>
          </a:p>
        </p:txBody>
      </p:sp>
      <p:sp>
        <p:nvSpPr>
          <p:cNvPr id="7" name="Rektangel 6"/>
          <p:cNvSpPr/>
          <p:nvPr userDrawn="1"/>
        </p:nvSpPr>
        <p:spPr>
          <a:xfrm>
            <a:off x="-40367" y="-4125"/>
            <a:ext cx="16296365" cy="841151"/>
          </a:xfrm>
          <a:prstGeom prst="rect">
            <a:avLst/>
          </a:prstGeom>
          <a:solidFill>
            <a:srgbClr val="878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792613" y="15586"/>
            <a:ext cx="14630400" cy="82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Overskrift</a:t>
            </a:r>
          </a:p>
        </p:txBody>
      </p:sp>
      <p:sp>
        <p:nvSpPr>
          <p:cNvPr id="9" name="TekstSylinder 8"/>
          <p:cNvSpPr txBox="1"/>
          <p:nvPr userDrawn="1"/>
        </p:nvSpPr>
        <p:spPr>
          <a:xfrm>
            <a:off x="792614" y="8460433"/>
            <a:ext cx="3310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/>
              <a:t>Fakta om statistikken:</a:t>
            </a:r>
            <a:br>
              <a:rPr lang="nb-NO" sz="1200" b="1"/>
            </a:br>
            <a:endParaRPr lang="nb-NO" sz="1200" b="1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2736" y="8219771"/>
            <a:ext cx="1152128" cy="63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9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267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Helt ledige i Oslo – februar 2024</a:t>
            </a: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9"/>
          </p:nvPr>
        </p:nvSpPr>
        <p:spPr>
          <a:xfrm>
            <a:off x="745437" y="8725119"/>
            <a:ext cx="13075840" cy="512401"/>
          </a:xfrm>
        </p:spPr>
        <p:txBody>
          <a:bodyPr/>
          <a:lstStyle/>
          <a:p>
            <a:r>
              <a:rPr lang="nb-NO" i="1"/>
              <a:t>Tall for personer registrert hos NAV. Personer som bor i sentrum inngår i St. Hanshaugen.</a:t>
            </a:r>
          </a:p>
          <a:p>
            <a:endParaRPr lang="nb-NO"/>
          </a:p>
        </p:txBody>
      </p:sp>
      <p:grpSp>
        <p:nvGrpSpPr>
          <p:cNvPr id="12" name="Gruppe 11"/>
          <p:cNvGrpSpPr/>
          <p:nvPr/>
        </p:nvGrpSpPr>
        <p:grpSpPr>
          <a:xfrm>
            <a:off x="1116044" y="1989269"/>
            <a:ext cx="6415005" cy="6477000"/>
            <a:chOff x="586626" y="2108733"/>
            <a:chExt cx="6415005" cy="6477000"/>
          </a:xfrm>
        </p:grpSpPr>
        <p:grpSp>
          <p:nvGrpSpPr>
            <p:cNvPr id="30" name="Gruppe 29"/>
            <p:cNvGrpSpPr/>
            <p:nvPr/>
          </p:nvGrpSpPr>
          <p:grpSpPr>
            <a:xfrm>
              <a:off x="586626" y="2108733"/>
              <a:ext cx="5401815" cy="6477000"/>
              <a:chOff x="0" y="0"/>
              <a:chExt cx="6355080" cy="7620000"/>
            </a:xfrm>
          </p:grpSpPr>
          <p:sp>
            <p:nvSpPr>
              <p:cNvPr id="53" name="Autofigur 2">
                <a:extLst>
                  <a:ext uri="{FF2B5EF4-FFF2-40B4-BE49-F238E27FC236}">
                    <a16:creationId xmlns:a16="http://schemas.microsoft.com/office/drawing/2014/main" id="{00000000-0008-0000-1300-000002A80000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0" y="0"/>
                <a:ext cx="6355080" cy="762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54" name="Frihåndsform 53">
                <a:extLst>
                  <a:ext uri="{FF2B5EF4-FFF2-40B4-BE49-F238E27FC236}">
                    <a16:creationId xmlns:a16="http://schemas.microsoft.com/office/drawing/2014/main" id="{00000000-0008-0000-1300-000004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33" y="1881188"/>
                <a:ext cx="1585118" cy="1230313"/>
              </a:xfrm>
              <a:custGeom>
                <a:avLst/>
                <a:gdLst>
                  <a:gd name="T0" fmla="*/ 115 w 650"/>
                  <a:gd name="T1" fmla="*/ 465 h 465"/>
                  <a:gd name="T2" fmla="*/ 0 w 650"/>
                  <a:gd name="T3" fmla="*/ 285 h 465"/>
                  <a:gd name="T4" fmla="*/ 10 w 650"/>
                  <a:gd name="T5" fmla="*/ 150 h 465"/>
                  <a:gd name="T6" fmla="*/ 75 w 650"/>
                  <a:gd name="T7" fmla="*/ 65 h 465"/>
                  <a:gd name="T8" fmla="*/ 55 w 650"/>
                  <a:gd name="T9" fmla="*/ 10 h 465"/>
                  <a:gd name="T10" fmla="*/ 125 w 650"/>
                  <a:gd name="T11" fmla="*/ 15 h 465"/>
                  <a:gd name="T12" fmla="*/ 180 w 650"/>
                  <a:gd name="T13" fmla="*/ 40 h 465"/>
                  <a:gd name="T14" fmla="*/ 285 w 650"/>
                  <a:gd name="T15" fmla="*/ 30 h 465"/>
                  <a:gd name="T16" fmla="*/ 370 w 650"/>
                  <a:gd name="T17" fmla="*/ 0 h 465"/>
                  <a:gd name="T18" fmla="*/ 415 w 650"/>
                  <a:gd name="T19" fmla="*/ 25 h 465"/>
                  <a:gd name="T20" fmla="*/ 570 w 650"/>
                  <a:gd name="T21" fmla="*/ 120 h 465"/>
                  <a:gd name="T22" fmla="*/ 650 w 650"/>
                  <a:gd name="T23" fmla="*/ 175 h 465"/>
                  <a:gd name="T24" fmla="*/ 600 w 650"/>
                  <a:gd name="T25" fmla="*/ 255 h 465"/>
                  <a:gd name="T26" fmla="*/ 505 w 650"/>
                  <a:gd name="T27" fmla="*/ 330 h 465"/>
                  <a:gd name="T28" fmla="*/ 465 w 650"/>
                  <a:gd name="T29" fmla="*/ 370 h 465"/>
                  <a:gd name="T30" fmla="*/ 405 w 650"/>
                  <a:gd name="T31" fmla="*/ 335 h 465"/>
                  <a:gd name="T32" fmla="*/ 115 w 650"/>
                  <a:gd name="T33" fmla="*/ 465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50" h="465">
                    <a:moveTo>
                      <a:pt x="115" y="465"/>
                    </a:moveTo>
                    <a:lnTo>
                      <a:pt x="0" y="285"/>
                    </a:lnTo>
                    <a:lnTo>
                      <a:pt x="10" y="150"/>
                    </a:lnTo>
                    <a:lnTo>
                      <a:pt x="75" y="65"/>
                    </a:lnTo>
                    <a:lnTo>
                      <a:pt x="55" y="10"/>
                    </a:lnTo>
                    <a:lnTo>
                      <a:pt x="125" y="15"/>
                    </a:lnTo>
                    <a:lnTo>
                      <a:pt x="180" y="40"/>
                    </a:lnTo>
                    <a:lnTo>
                      <a:pt x="285" y="30"/>
                    </a:lnTo>
                    <a:lnTo>
                      <a:pt x="370" y="0"/>
                    </a:lnTo>
                    <a:lnTo>
                      <a:pt x="415" y="25"/>
                    </a:lnTo>
                    <a:lnTo>
                      <a:pt x="570" y="120"/>
                    </a:lnTo>
                    <a:lnTo>
                      <a:pt x="650" y="175"/>
                    </a:lnTo>
                    <a:lnTo>
                      <a:pt x="600" y="255"/>
                    </a:lnTo>
                    <a:lnTo>
                      <a:pt x="505" y="330"/>
                    </a:lnTo>
                    <a:lnTo>
                      <a:pt x="465" y="370"/>
                    </a:lnTo>
                    <a:lnTo>
                      <a:pt x="405" y="335"/>
                    </a:lnTo>
                    <a:lnTo>
                      <a:pt x="115" y="465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55" name="Frihåndsform 54">
                <a:extLst>
                  <a:ext uri="{FF2B5EF4-FFF2-40B4-BE49-F238E27FC236}">
                    <a16:creationId xmlns:a16="http://schemas.microsoft.com/office/drawing/2014/main" id="{00000000-0008-0000-1300-000005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5" y="7938"/>
                <a:ext cx="1840782" cy="2341563"/>
              </a:xfrm>
              <a:custGeom>
                <a:avLst/>
                <a:gdLst>
                  <a:gd name="T0" fmla="*/ 72 w 755"/>
                  <a:gd name="T1" fmla="*/ 718 h 883"/>
                  <a:gd name="T2" fmla="*/ 142 w 755"/>
                  <a:gd name="T3" fmla="*/ 723 h 883"/>
                  <a:gd name="T4" fmla="*/ 197 w 755"/>
                  <a:gd name="T5" fmla="*/ 748 h 883"/>
                  <a:gd name="T6" fmla="*/ 302 w 755"/>
                  <a:gd name="T7" fmla="*/ 738 h 883"/>
                  <a:gd name="T8" fmla="*/ 387 w 755"/>
                  <a:gd name="T9" fmla="*/ 708 h 883"/>
                  <a:gd name="T10" fmla="*/ 432 w 755"/>
                  <a:gd name="T11" fmla="*/ 733 h 883"/>
                  <a:gd name="T12" fmla="*/ 587 w 755"/>
                  <a:gd name="T13" fmla="*/ 828 h 883"/>
                  <a:gd name="T14" fmla="*/ 667 w 755"/>
                  <a:gd name="T15" fmla="*/ 883 h 883"/>
                  <a:gd name="T16" fmla="*/ 661 w 755"/>
                  <a:gd name="T17" fmla="*/ 878 h 883"/>
                  <a:gd name="T18" fmla="*/ 735 w 755"/>
                  <a:gd name="T19" fmla="*/ 755 h 883"/>
                  <a:gd name="T20" fmla="*/ 755 w 755"/>
                  <a:gd name="T21" fmla="*/ 665 h 883"/>
                  <a:gd name="T22" fmla="*/ 710 w 755"/>
                  <a:gd name="T23" fmla="*/ 640 h 883"/>
                  <a:gd name="T24" fmla="*/ 755 w 755"/>
                  <a:gd name="T25" fmla="*/ 470 h 883"/>
                  <a:gd name="T26" fmla="*/ 715 w 755"/>
                  <a:gd name="T27" fmla="*/ 475 h 883"/>
                  <a:gd name="T28" fmla="*/ 715 w 755"/>
                  <a:gd name="T29" fmla="*/ 450 h 883"/>
                  <a:gd name="T30" fmla="*/ 725 w 755"/>
                  <a:gd name="T31" fmla="*/ 375 h 883"/>
                  <a:gd name="T32" fmla="*/ 645 w 755"/>
                  <a:gd name="T33" fmla="*/ 415 h 883"/>
                  <a:gd name="T34" fmla="*/ 625 w 755"/>
                  <a:gd name="T35" fmla="*/ 385 h 883"/>
                  <a:gd name="T36" fmla="*/ 585 w 755"/>
                  <a:gd name="T37" fmla="*/ 320 h 883"/>
                  <a:gd name="T38" fmla="*/ 560 w 755"/>
                  <a:gd name="T39" fmla="*/ 360 h 883"/>
                  <a:gd name="T40" fmla="*/ 500 w 755"/>
                  <a:gd name="T41" fmla="*/ 395 h 883"/>
                  <a:gd name="T42" fmla="*/ 380 w 755"/>
                  <a:gd name="T43" fmla="*/ 380 h 883"/>
                  <a:gd name="T44" fmla="*/ 345 w 755"/>
                  <a:gd name="T45" fmla="*/ 350 h 883"/>
                  <a:gd name="T46" fmla="*/ 340 w 755"/>
                  <a:gd name="T47" fmla="*/ 265 h 883"/>
                  <a:gd name="T48" fmla="*/ 405 w 755"/>
                  <a:gd name="T49" fmla="*/ 285 h 883"/>
                  <a:gd name="T50" fmla="*/ 440 w 755"/>
                  <a:gd name="T51" fmla="*/ 220 h 883"/>
                  <a:gd name="T52" fmla="*/ 330 w 755"/>
                  <a:gd name="T53" fmla="*/ 55 h 883"/>
                  <a:gd name="T54" fmla="*/ 310 w 755"/>
                  <a:gd name="T55" fmla="*/ 55 h 883"/>
                  <a:gd name="T56" fmla="*/ 310 w 755"/>
                  <a:gd name="T57" fmla="*/ 15 h 883"/>
                  <a:gd name="T58" fmla="*/ 280 w 755"/>
                  <a:gd name="T59" fmla="*/ 0 h 883"/>
                  <a:gd name="T60" fmla="*/ 255 w 755"/>
                  <a:gd name="T61" fmla="*/ 40 h 883"/>
                  <a:gd name="T62" fmla="*/ 220 w 755"/>
                  <a:gd name="T63" fmla="*/ 110 h 883"/>
                  <a:gd name="T64" fmla="*/ 200 w 755"/>
                  <a:gd name="T65" fmla="*/ 215 h 883"/>
                  <a:gd name="T66" fmla="*/ 110 w 755"/>
                  <a:gd name="T67" fmla="*/ 245 h 883"/>
                  <a:gd name="T68" fmla="*/ 0 w 755"/>
                  <a:gd name="T69" fmla="*/ 235 h 883"/>
                  <a:gd name="T70" fmla="*/ 15 w 755"/>
                  <a:gd name="T71" fmla="*/ 290 h 883"/>
                  <a:gd name="T72" fmla="*/ 60 w 755"/>
                  <a:gd name="T73" fmla="*/ 360 h 883"/>
                  <a:gd name="T74" fmla="*/ 95 w 755"/>
                  <a:gd name="T75" fmla="*/ 485 h 883"/>
                  <a:gd name="T76" fmla="*/ 105 w 755"/>
                  <a:gd name="T77" fmla="*/ 575 h 883"/>
                  <a:gd name="T78" fmla="*/ 90 w 755"/>
                  <a:gd name="T79" fmla="*/ 655 h 883"/>
                  <a:gd name="T80" fmla="*/ 72 w 755"/>
                  <a:gd name="T81" fmla="*/ 718 h 883"/>
                  <a:gd name="T82" fmla="*/ 142 w 755"/>
                  <a:gd name="T83" fmla="*/ 723 h 883"/>
                  <a:gd name="T84" fmla="*/ 72 w 755"/>
                  <a:gd name="T85" fmla="*/ 718 h 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55" h="883">
                    <a:moveTo>
                      <a:pt x="72" y="718"/>
                    </a:moveTo>
                    <a:lnTo>
                      <a:pt x="142" y="723"/>
                    </a:lnTo>
                    <a:lnTo>
                      <a:pt x="197" y="748"/>
                    </a:lnTo>
                    <a:lnTo>
                      <a:pt x="302" y="738"/>
                    </a:lnTo>
                    <a:lnTo>
                      <a:pt x="387" y="708"/>
                    </a:lnTo>
                    <a:lnTo>
                      <a:pt x="432" y="733"/>
                    </a:lnTo>
                    <a:lnTo>
                      <a:pt x="587" y="828"/>
                    </a:lnTo>
                    <a:lnTo>
                      <a:pt x="667" y="883"/>
                    </a:lnTo>
                    <a:lnTo>
                      <a:pt x="661" y="878"/>
                    </a:lnTo>
                    <a:lnTo>
                      <a:pt x="735" y="755"/>
                    </a:lnTo>
                    <a:lnTo>
                      <a:pt x="755" y="665"/>
                    </a:lnTo>
                    <a:lnTo>
                      <a:pt x="710" y="640"/>
                    </a:lnTo>
                    <a:lnTo>
                      <a:pt x="755" y="470"/>
                    </a:lnTo>
                    <a:lnTo>
                      <a:pt x="715" y="475"/>
                    </a:lnTo>
                    <a:lnTo>
                      <a:pt x="715" y="450"/>
                    </a:lnTo>
                    <a:lnTo>
                      <a:pt x="725" y="375"/>
                    </a:lnTo>
                    <a:lnTo>
                      <a:pt x="645" y="415"/>
                    </a:lnTo>
                    <a:lnTo>
                      <a:pt x="625" y="385"/>
                    </a:lnTo>
                    <a:lnTo>
                      <a:pt x="585" y="320"/>
                    </a:lnTo>
                    <a:lnTo>
                      <a:pt x="560" y="360"/>
                    </a:lnTo>
                    <a:lnTo>
                      <a:pt x="500" y="395"/>
                    </a:lnTo>
                    <a:lnTo>
                      <a:pt x="380" y="380"/>
                    </a:lnTo>
                    <a:lnTo>
                      <a:pt x="345" y="350"/>
                    </a:lnTo>
                    <a:lnTo>
                      <a:pt x="340" y="265"/>
                    </a:lnTo>
                    <a:lnTo>
                      <a:pt x="405" y="285"/>
                    </a:lnTo>
                    <a:lnTo>
                      <a:pt x="440" y="220"/>
                    </a:lnTo>
                    <a:lnTo>
                      <a:pt x="330" y="55"/>
                    </a:lnTo>
                    <a:lnTo>
                      <a:pt x="310" y="55"/>
                    </a:lnTo>
                    <a:lnTo>
                      <a:pt x="310" y="15"/>
                    </a:lnTo>
                    <a:lnTo>
                      <a:pt x="280" y="0"/>
                    </a:lnTo>
                    <a:lnTo>
                      <a:pt x="255" y="40"/>
                    </a:lnTo>
                    <a:lnTo>
                      <a:pt x="220" y="110"/>
                    </a:lnTo>
                    <a:lnTo>
                      <a:pt x="200" y="215"/>
                    </a:lnTo>
                    <a:lnTo>
                      <a:pt x="110" y="245"/>
                    </a:lnTo>
                    <a:lnTo>
                      <a:pt x="0" y="235"/>
                    </a:lnTo>
                    <a:lnTo>
                      <a:pt x="15" y="290"/>
                    </a:lnTo>
                    <a:lnTo>
                      <a:pt x="60" y="360"/>
                    </a:lnTo>
                    <a:lnTo>
                      <a:pt x="95" y="485"/>
                    </a:lnTo>
                    <a:lnTo>
                      <a:pt x="105" y="575"/>
                    </a:lnTo>
                    <a:lnTo>
                      <a:pt x="90" y="655"/>
                    </a:lnTo>
                    <a:lnTo>
                      <a:pt x="72" y="718"/>
                    </a:lnTo>
                    <a:lnTo>
                      <a:pt x="142" y="723"/>
                    </a:lnTo>
                    <a:lnTo>
                      <a:pt x="72" y="718"/>
                    </a:lnTo>
                    <a:close/>
                  </a:path>
                </a:pathLst>
              </a:custGeom>
              <a:solidFill>
                <a:srgbClr val="B8D5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56" name="Frihåndsform 55">
                <a:extLst>
                  <a:ext uri="{FF2B5EF4-FFF2-40B4-BE49-F238E27FC236}">
                    <a16:creationId xmlns:a16="http://schemas.microsoft.com/office/drawing/2014/main" id="{00000000-0008-0000-1300-000006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5" y="7938"/>
                <a:ext cx="1840782" cy="2341563"/>
              </a:xfrm>
              <a:custGeom>
                <a:avLst/>
                <a:gdLst>
                  <a:gd name="T0" fmla="*/ 72 w 755"/>
                  <a:gd name="T1" fmla="*/ 718 h 883"/>
                  <a:gd name="T2" fmla="*/ 142 w 755"/>
                  <a:gd name="T3" fmla="*/ 723 h 883"/>
                  <a:gd name="T4" fmla="*/ 197 w 755"/>
                  <a:gd name="T5" fmla="*/ 748 h 883"/>
                  <a:gd name="T6" fmla="*/ 302 w 755"/>
                  <a:gd name="T7" fmla="*/ 738 h 883"/>
                  <a:gd name="T8" fmla="*/ 387 w 755"/>
                  <a:gd name="T9" fmla="*/ 708 h 883"/>
                  <a:gd name="T10" fmla="*/ 432 w 755"/>
                  <a:gd name="T11" fmla="*/ 733 h 883"/>
                  <a:gd name="T12" fmla="*/ 587 w 755"/>
                  <a:gd name="T13" fmla="*/ 828 h 883"/>
                  <a:gd name="T14" fmla="*/ 667 w 755"/>
                  <a:gd name="T15" fmla="*/ 883 h 883"/>
                  <a:gd name="T16" fmla="*/ 661 w 755"/>
                  <a:gd name="T17" fmla="*/ 878 h 883"/>
                  <a:gd name="T18" fmla="*/ 735 w 755"/>
                  <a:gd name="T19" fmla="*/ 755 h 883"/>
                  <a:gd name="T20" fmla="*/ 755 w 755"/>
                  <a:gd name="T21" fmla="*/ 665 h 883"/>
                  <a:gd name="T22" fmla="*/ 710 w 755"/>
                  <a:gd name="T23" fmla="*/ 640 h 883"/>
                  <a:gd name="T24" fmla="*/ 755 w 755"/>
                  <a:gd name="T25" fmla="*/ 470 h 883"/>
                  <a:gd name="T26" fmla="*/ 715 w 755"/>
                  <a:gd name="T27" fmla="*/ 475 h 883"/>
                  <a:gd name="T28" fmla="*/ 715 w 755"/>
                  <a:gd name="T29" fmla="*/ 450 h 883"/>
                  <a:gd name="T30" fmla="*/ 725 w 755"/>
                  <a:gd name="T31" fmla="*/ 375 h 883"/>
                  <a:gd name="T32" fmla="*/ 645 w 755"/>
                  <a:gd name="T33" fmla="*/ 415 h 883"/>
                  <a:gd name="T34" fmla="*/ 625 w 755"/>
                  <a:gd name="T35" fmla="*/ 385 h 883"/>
                  <a:gd name="T36" fmla="*/ 585 w 755"/>
                  <a:gd name="T37" fmla="*/ 320 h 883"/>
                  <a:gd name="T38" fmla="*/ 560 w 755"/>
                  <a:gd name="T39" fmla="*/ 360 h 883"/>
                  <a:gd name="T40" fmla="*/ 500 w 755"/>
                  <a:gd name="T41" fmla="*/ 395 h 883"/>
                  <a:gd name="T42" fmla="*/ 380 w 755"/>
                  <a:gd name="T43" fmla="*/ 380 h 883"/>
                  <a:gd name="T44" fmla="*/ 345 w 755"/>
                  <a:gd name="T45" fmla="*/ 350 h 883"/>
                  <a:gd name="T46" fmla="*/ 340 w 755"/>
                  <a:gd name="T47" fmla="*/ 265 h 883"/>
                  <a:gd name="T48" fmla="*/ 405 w 755"/>
                  <a:gd name="T49" fmla="*/ 285 h 883"/>
                  <a:gd name="T50" fmla="*/ 440 w 755"/>
                  <a:gd name="T51" fmla="*/ 220 h 883"/>
                  <a:gd name="T52" fmla="*/ 330 w 755"/>
                  <a:gd name="T53" fmla="*/ 55 h 883"/>
                  <a:gd name="T54" fmla="*/ 310 w 755"/>
                  <a:gd name="T55" fmla="*/ 55 h 883"/>
                  <a:gd name="T56" fmla="*/ 310 w 755"/>
                  <a:gd name="T57" fmla="*/ 15 h 883"/>
                  <a:gd name="T58" fmla="*/ 280 w 755"/>
                  <a:gd name="T59" fmla="*/ 0 h 883"/>
                  <a:gd name="T60" fmla="*/ 255 w 755"/>
                  <a:gd name="T61" fmla="*/ 40 h 883"/>
                  <a:gd name="T62" fmla="*/ 220 w 755"/>
                  <a:gd name="T63" fmla="*/ 110 h 883"/>
                  <a:gd name="T64" fmla="*/ 200 w 755"/>
                  <a:gd name="T65" fmla="*/ 215 h 883"/>
                  <a:gd name="T66" fmla="*/ 110 w 755"/>
                  <a:gd name="T67" fmla="*/ 245 h 883"/>
                  <a:gd name="T68" fmla="*/ 0 w 755"/>
                  <a:gd name="T69" fmla="*/ 235 h 883"/>
                  <a:gd name="T70" fmla="*/ 15 w 755"/>
                  <a:gd name="T71" fmla="*/ 290 h 883"/>
                  <a:gd name="T72" fmla="*/ 60 w 755"/>
                  <a:gd name="T73" fmla="*/ 360 h 883"/>
                  <a:gd name="T74" fmla="*/ 95 w 755"/>
                  <a:gd name="T75" fmla="*/ 485 h 883"/>
                  <a:gd name="T76" fmla="*/ 105 w 755"/>
                  <a:gd name="T77" fmla="*/ 575 h 883"/>
                  <a:gd name="T78" fmla="*/ 90 w 755"/>
                  <a:gd name="T79" fmla="*/ 655 h 883"/>
                  <a:gd name="T80" fmla="*/ 72 w 755"/>
                  <a:gd name="T81" fmla="*/ 718 h 883"/>
                  <a:gd name="T82" fmla="*/ 142 w 755"/>
                  <a:gd name="T83" fmla="*/ 723 h 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755" h="883">
                    <a:moveTo>
                      <a:pt x="72" y="718"/>
                    </a:moveTo>
                    <a:lnTo>
                      <a:pt x="142" y="723"/>
                    </a:lnTo>
                    <a:lnTo>
                      <a:pt x="197" y="748"/>
                    </a:lnTo>
                    <a:lnTo>
                      <a:pt x="302" y="738"/>
                    </a:lnTo>
                    <a:lnTo>
                      <a:pt x="387" y="708"/>
                    </a:lnTo>
                    <a:lnTo>
                      <a:pt x="432" y="733"/>
                    </a:lnTo>
                    <a:lnTo>
                      <a:pt x="587" y="828"/>
                    </a:lnTo>
                    <a:lnTo>
                      <a:pt x="667" y="883"/>
                    </a:lnTo>
                    <a:lnTo>
                      <a:pt x="661" y="878"/>
                    </a:lnTo>
                    <a:lnTo>
                      <a:pt x="735" y="755"/>
                    </a:lnTo>
                    <a:lnTo>
                      <a:pt x="755" y="665"/>
                    </a:lnTo>
                    <a:lnTo>
                      <a:pt x="710" y="640"/>
                    </a:lnTo>
                    <a:lnTo>
                      <a:pt x="755" y="470"/>
                    </a:lnTo>
                    <a:lnTo>
                      <a:pt x="715" y="475"/>
                    </a:lnTo>
                    <a:lnTo>
                      <a:pt x="715" y="450"/>
                    </a:lnTo>
                    <a:lnTo>
                      <a:pt x="725" y="375"/>
                    </a:lnTo>
                    <a:lnTo>
                      <a:pt x="645" y="415"/>
                    </a:lnTo>
                    <a:lnTo>
                      <a:pt x="625" y="385"/>
                    </a:lnTo>
                    <a:lnTo>
                      <a:pt x="585" y="320"/>
                    </a:lnTo>
                    <a:lnTo>
                      <a:pt x="560" y="360"/>
                    </a:lnTo>
                    <a:lnTo>
                      <a:pt x="500" y="395"/>
                    </a:lnTo>
                    <a:lnTo>
                      <a:pt x="380" y="380"/>
                    </a:lnTo>
                    <a:lnTo>
                      <a:pt x="345" y="350"/>
                    </a:lnTo>
                    <a:lnTo>
                      <a:pt x="340" y="265"/>
                    </a:lnTo>
                    <a:lnTo>
                      <a:pt x="405" y="285"/>
                    </a:lnTo>
                    <a:lnTo>
                      <a:pt x="440" y="220"/>
                    </a:lnTo>
                    <a:lnTo>
                      <a:pt x="330" y="55"/>
                    </a:lnTo>
                    <a:lnTo>
                      <a:pt x="310" y="55"/>
                    </a:lnTo>
                    <a:lnTo>
                      <a:pt x="310" y="15"/>
                    </a:lnTo>
                    <a:lnTo>
                      <a:pt x="280" y="0"/>
                    </a:lnTo>
                    <a:lnTo>
                      <a:pt x="255" y="40"/>
                    </a:lnTo>
                    <a:lnTo>
                      <a:pt x="220" y="110"/>
                    </a:lnTo>
                    <a:lnTo>
                      <a:pt x="200" y="215"/>
                    </a:lnTo>
                    <a:lnTo>
                      <a:pt x="110" y="245"/>
                    </a:lnTo>
                    <a:lnTo>
                      <a:pt x="0" y="235"/>
                    </a:lnTo>
                    <a:lnTo>
                      <a:pt x="15" y="290"/>
                    </a:lnTo>
                    <a:lnTo>
                      <a:pt x="60" y="360"/>
                    </a:lnTo>
                    <a:lnTo>
                      <a:pt x="95" y="485"/>
                    </a:lnTo>
                    <a:lnTo>
                      <a:pt x="105" y="575"/>
                    </a:lnTo>
                    <a:lnTo>
                      <a:pt x="90" y="655"/>
                    </a:lnTo>
                    <a:lnTo>
                      <a:pt x="72" y="718"/>
                    </a:lnTo>
                    <a:lnTo>
                      <a:pt x="142" y="723"/>
                    </a:lnTo>
                  </a:path>
                </a:pathLst>
              </a:custGeom>
              <a:noFill/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57" name="Frihåndsform 56">
                <a:extLst>
                  <a:ext uri="{FF2B5EF4-FFF2-40B4-BE49-F238E27FC236}">
                    <a16:creationId xmlns:a16="http://schemas.microsoft.com/office/drawing/2014/main" id="{00000000-0008-0000-1300-000007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8516" y="666750"/>
                <a:ext cx="1782344" cy="1531938"/>
              </a:xfrm>
              <a:custGeom>
                <a:avLst/>
                <a:gdLst>
                  <a:gd name="T0" fmla="*/ 45 w 732"/>
                  <a:gd name="T1" fmla="*/ 418 h 581"/>
                  <a:gd name="T2" fmla="*/ 0 w 732"/>
                  <a:gd name="T3" fmla="*/ 393 h 581"/>
                  <a:gd name="T4" fmla="*/ 45 w 732"/>
                  <a:gd name="T5" fmla="*/ 223 h 581"/>
                  <a:gd name="T6" fmla="*/ 92 w 732"/>
                  <a:gd name="T7" fmla="*/ 155 h 581"/>
                  <a:gd name="T8" fmla="*/ 107 w 732"/>
                  <a:gd name="T9" fmla="*/ 60 h 581"/>
                  <a:gd name="T10" fmla="*/ 157 w 732"/>
                  <a:gd name="T11" fmla="*/ 35 h 581"/>
                  <a:gd name="T12" fmla="*/ 187 w 732"/>
                  <a:gd name="T13" fmla="*/ 0 h 581"/>
                  <a:gd name="T14" fmla="*/ 197 w 732"/>
                  <a:gd name="T15" fmla="*/ 75 h 581"/>
                  <a:gd name="T16" fmla="*/ 272 w 732"/>
                  <a:gd name="T17" fmla="*/ 115 h 581"/>
                  <a:gd name="T18" fmla="*/ 292 w 732"/>
                  <a:gd name="T19" fmla="*/ 65 h 581"/>
                  <a:gd name="T20" fmla="*/ 312 w 732"/>
                  <a:gd name="T21" fmla="*/ 70 h 581"/>
                  <a:gd name="T22" fmla="*/ 317 w 732"/>
                  <a:gd name="T23" fmla="*/ 100 h 581"/>
                  <a:gd name="T24" fmla="*/ 342 w 732"/>
                  <a:gd name="T25" fmla="*/ 120 h 581"/>
                  <a:gd name="T26" fmla="*/ 432 w 732"/>
                  <a:gd name="T27" fmla="*/ 120 h 581"/>
                  <a:gd name="T28" fmla="*/ 452 w 732"/>
                  <a:gd name="T29" fmla="*/ 80 h 581"/>
                  <a:gd name="T30" fmla="*/ 532 w 732"/>
                  <a:gd name="T31" fmla="*/ 50 h 581"/>
                  <a:gd name="T32" fmla="*/ 592 w 732"/>
                  <a:gd name="T33" fmla="*/ 60 h 581"/>
                  <a:gd name="T34" fmla="*/ 622 w 732"/>
                  <a:gd name="T35" fmla="*/ 70 h 581"/>
                  <a:gd name="T36" fmla="*/ 637 w 732"/>
                  <a:gd name="T37" fmla="*/ 60 h 581"/>
                  <a:gd name="T38" fmla="*/ 652 w 732"/>
                  <a:gd name="T39" fmla="*/ 70 h 581"/>
                  <a:gd name="T40" fmla="*/ 672 w 732"/>
                  <a:gd name="T41" fmla="*/ 75 h 581"/>
                  <a:gd name="T42" fmla="*/ 677 w 732"/>
                  <a:gd name="T43" fmla="*/ 45 h 581"/>
                  <a:gd name="T44" fmla="*/ 707 w 732"/>
                  <a:gd name="T45" fmla="*/ 95 h 581"/>
                  <a:gd name="T46" fmla="*/ 707 w 732"/>
                  <a:gd name="T47" fmla="*/ 200 h 581"/>
                  <a:gd name="T48" fmla="*/ 692 w 732"/>
                  <a:gd name="T49" fmla="*/ 315 h 581"/>
                  <a:gd name="T50" fmla="*/ 682 w 732"/>
                  <a:gd name="T51" fmla="*/ 346 h 581"/>
                  <a:gd name="T52" fmla="*/ 707 w 732"/>
                  <a:gd name="T53" fmla="*/ 391 h 581"/>
                  <a:gd name="T54" fmla="*/ 732 w 732"/>
                  <a:gd name="T55" fmla="*/ 401 h 581"/>
                  <a:gd name="T56" fmla="*/ 722 w 732"/>
                  <a:gd name="T57" fmla="*/ 426 h 581"/>
                  <a:gd name="T58" fmla="*/ 717 w 732"/>
                  <a:gd name="T59" fmla="*/ 471 h 581"/>
                  <a:gd name="T60" fmla="*/ 687 w 732"/>
                  <a:gd name="T61" fmla="*/ 526 h 581"/>
                  <a:gd name="T62" fmla="*/ 552 w 732"/>
                  <a:gd name="T63" fmla="*/ 581 h 581"/>
                  <a:gd name="T64" fmla="*/ 517 w 732"/>
                  <a:gd name="T65" fmla="*/ 421 h 581"/>
                  <a:gd name="T66" fmla="*/ 477 w 732"/>
                  <a:gd name="T67" fmla="*/ 401 h 581"/>
                  <a:gd name="T68" fmla="*/ 427 w 732"/>
                  <a:gd name="T69" fmla="*/ 421 h 581"/>
                  <a:gd name="T70" fmla="*/ 412 w 732"/>
                  <a:gd name="T71" fmla="*/ 441 h 581"/>
                  <a:gd name="T72" fmla="*/ 357 w 732"/>
                  <a:gd name="T73" fmla="*/ 421 h 581"/>
                  <a:gd name="T74" fmla="*/ 287 w 732"/>
                  <a:gd name="T75" fmla="*/ 456 h 581"/>
                  <a:gd name="T76" fmla="*/ 297 w 732"/>
                  <a:gd name="T77" fmla="*/ 506 h 581"/>
                  <a:gd name="T78" fmla="*/ 262 w 732"/>
                  <a:gd name="T79" fmla="*/ 506 h 581"/>
                  <a:gd name="T80" fmla="*/ 227 w 732"/>
                  <a:gd name="T81" fmla="*/ 466 h 581"/>
                  <a:gd name="T82" fmla="*/ 137 w 732"/>
                  <a:gd name="T83" fmla="*/ 536 h 581"/>
                  <a:gd name="T84" fmla="*/ 92 w 732"/>
                  <a:gd name="T85" fmla="*/ 561 h 581"/>
                  <a:gd name="T86" fmla="*/ 67 w 732"/>
                  <a:gd name="T87" fmla="*/ 551 h 581"/>
                  <a:gd name="T88" fmla="*/ 22 w 732"/>
                  <a:gd name="T89" fmla="*/ 576 h 581"/>
                  <a:gd name="T90" fmla="*/ 27 w 732"/>
                  <a:gd name="T91" fmla="*/ 511 h 581"/>
                  <a:gd name="T92" fmla="*/ 45 w 732"/>
                  <a:gd name="T93" fmla="*/ 418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32" h="581">
                    <a:moveTo>
                      <a:pt x="45" y="418"/>
                    </a:moveTo>
                    <a:lnTo>
                      <a:pt x="0" y="393"/>
                    </a:lnTo>
                    <a:lnTo>
                      <a:pt x="45" y="223"/>
                    </a:lnTo>
                    <a:lnTo>
                      <a:pt x="92" y="155"/>
                    </a:lnTo>
                    <a:lnTo>
                      <a:pt x="107" y="60"/>
                    </a:lnTo>
                    <a:lnTo>
                      <a:pt x="157" y="35"/>
                    </a:lnTo>
                    <a:lnTo>
                      <a:pt x="187" y="0"/>
                    </a:lnTo>
                    <a:lnTo>
                      <a:pt x="197" y="75"/>
                    </a:lnTo>
                    <a:lnTo>
                      <a:pt x="272" y="115"/>
                    </a:lnTo>
                    <a:lnTo>
                      <a:pt x="292" y="65"/>
                    </a:lnTo>
                    <a:lnTo>
                      <a:pt x="312" y="70"/>
                    </a:lnTo>
                    <a:lnTo>
                      <a:pt x="317" y="100"/>
                    </a:lnTo>
                    <a:lnTo>
                      <a:pt x="342" y="120"/>
                    </a:lnTo>
                    <a:lnTo>
                      <a:pt x="432" y="120"/>
                    </a:lnTo>
                    <a:lnTo>
                      <a:pt x="452" y="80"/>
                    </a:lnTo>
                    <a:lnTo>
                      <a:pt x="532" y="50"/>
                    </a:lnTo>
                    <a:lnTo>
                      <a:pt x="592" y="60"/>
                    </a:lnTo>
                    <a:lnTo>
                      <a:pt x="622" y="70"/>
                    </a:lnTo>
                    <a:lnTo>
                      <a:pt x="637" y="60"/>
                    </a:lnTo>
                    <a:lnTo>
                      <a:pt x="652" y="70"/>
                    </a:lnTo>
                    <a:lnTo>
                      <a:pt x="672" y="75"/>
                    </a:lnTo>
                    <a:lnTo>
                      <a:pt x="677" y="45"/>
                    </a:lnTo>
                    <a:lnTo>
                      <a:pt x="707" y="95"/>
                    </a:lnTo>
                    <a:lnTo>
                      <a:pt x="707" y="200"/>
                    </a:lnTo>
                    <a:lnTo>
                      <a:pt x="692" y="315"/>
                    </a:lnTo>
                    <a:lnTo>
                      <a:pt x="682" y="346"/>
                    </a:lnTo>
                    <a:lnTo>
                      <a:pt x="707" y="391"/>
                    </a:lnTo>
                    <a:lnTo>
                      <a:pt x="732" y="401"/>
                    </a:lnTo>
                    <a:lnTo>
                      <a:pt x="722" y="426"/>
                    </a:lnTo>
                    <a:lnTo>
                      <a:pt x="717" y="471"/>
                    </a:lnTo>
                    <a:lnTo>
                      <a:pt x="687" y="526"/>
                    </a:lnTo>
                    <a:lnTo>
                      <a:pt x="552" y="581"/>
                    </a:lnTo>
                    <a:lnTo>
                      <a:pt x="517" y="421"/>
                    </a:lnTo>
                    <a:lnTo>
                      <a:pt x="477" y="401"/>
                    </a:lnTo>
                    <a:lnTo>
                      <a:pt x="427" y="421"/>
                    </a:lnTo>
                    <a:lnTo>
                      <a:pt x="412" y="441"/>
                    </a:lnTo>
                    <a:lnTo>
                      <a:pt x="357" y="421"/>
                    </a:lnTo>
                    <a:lnTo>
                      <a:pt x="287" y="456"/>
                    </a:lnTo>
                    <a:lnTo>
                      <a:pt x="297" y="506"/>
                    </a:lnTo>
                    <a:lnTo>
                      <a:pt x="262" y="506"/>
                    </a:lnTo>
                    <a:lnTo>
                      <a:pt x="227" y="466"/>
                    </a:lnTo>
                    <a:lnTo>
                      <a:pt x="137" y="536"/>
                    </a:lnTo>
                    <a:lnTo>
                      <a:pt x="92" y="561"/>
                    </a:lnTo>
                    <a:lnTo>
                      <a:pt x="67" y="551"/>
                    </a:lnTo>
                    <a:lnTo>
                      <a:pt x="22" y="576"/>
                    </a:lnTo>
                    <a:lnTo>
                      <a:pt x="27" y="511"/>
                    </a:lnTo>
                    <a:lnTo>
                      <a:pt x="45" y="418"/>
                    </a:lnTo>
                    <a:close/>
                  </a:path>
                </a:pathLst>
              </a:custGeom>
              <a:solidFill>
                <a:srgbClr val="B8D5F2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58" name="Frihåndsform 57">
                <a:extLst>
                  <a:ext uri="{FF2B5EF4-FFF2-40B4-BE49-F238E27FC236}">
                    <a16:creationId xmlns:a16="http://schemas.microsoft.com/office/drawing/2014/main" id="{00000000-0008-0000-1300-000008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5157" y="1722438"/>
                <a:ext cx="657422" cy="809625"/>
              </a:xfrm>
              <a:custGeom>
                <a:avLst/>
                <a:gdLst>
                  <a:gd name="T0" fmla="*/ 15 w 270"/>
                  <a:gd name="T1" fmla="*/ 105 h 305"/>
                  <a:gd name="T2" fmla="*/ 5 w 270"/>
                  <a:gd name="T3" fmla="*/ 55 h 305"/>
                  <a:gd name="T4" fmla="*/ 75 w 270"/>
                  <a:gd name="T5" fmla="*/ 20 h 305"/>
                  <a:gd name="T6" fmla="*/ 130 w 270"/>
                  <a:gd name="T7" fmla="*/ 40 h 305"/>
                  <a:gd name="T8" fmla="*/ 145 w 270"/>
                  <a:gd name="T9" fmla="*/ 20 h 305"/>
                  <a:gd name="T10" fmla="*/ 195 w 270"/>
                  <a:gd name="T11" fmla="*/ 0 h 305"/>
                  <a:gd name="T12" fmla="*/ 235 w 270"/>
                  <a:gd name="T13" fmla="*/ 20 h 305"/>
                  <a:gd name="T14" fmla="*/ 270 w 270"/>
                  <a:gd name="T15" fmla="*/ 180 h 305"/>
                  <a:gd name="T16" fmla="*/ 230 w 270"/>
                  <a:gd name="T17" fmla="*/ 245 h 305"/>
                  <a:gd name="T18" fmla="*/ 175 w 270"/>
                  <a:gd name="T19" fmla="*/ 270 h 305"/>
                  <a:gd name="T20" fmla="*/ 150 w 270"/>
                  <a:gd name="T21" fmla="*/ 290 h 305"/>
                  <a:gd name="T22" fmla="*/ 105 w 270"/>
                  <a:gd name="T23" fmla="*/ 255 h 305"/>
                  <a:gd name="T24" fmla="*/ 90 w 270"/>
                  <a:gd name="T25" fmla="*/ 275 h 305"/>
                  <a:gd name="T26" fmla="*/ 85 w 270"/>
                  <a:gd name="T27" fmla="*/ 300 h 305"/>
                  <a:gd name="T28" fmla="*/ 0 w 270"/>
                  <a:gd name="T29" fmla="*/ 305 h 305"/>
                  <a:gd name="T30" fmla="*/ 15 w 270"/>
                  <a:gd name="T31" fmla="*/ 1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70" h="305">
                    <a:moveTo>
                      <a:pt x="15" y="105"/>
                    </a:moveTo>
                    <a:lnTo>
                      <a:pt x="5" y="55"/>
                    </a:lnTo>
                    <a:lnTo>
                      <a:pt x="75" y="20"/>
                    </a:lnTo>
                    <a:lnTo>
                      <a:pt x="130" y="40"/>
                    </a:lnTo>
                    <a:lnTo>
                      <a:pt x="145" y="20"/>
                    </a:lnTo>
                    <a:lnTo>
                      <a:pt x="195" y="0"/>
                    </a:lnTo>
                    <a:lnTo>
                      <a:pt x="235" y="20"/>
                    </a:lnTo>
                    <a:lnTo>
                      <a:pt x="270" y="180"/>
                    </a:lnTo>
                    <a:lnTo>
                      <a:pt x="230" y="245"/>
                    </a:lnTo>
                    <a:lnTo>
                      <a:pt x="175" y="270"/>
                    </a:lnTo>
                    <a:lnTo>
                      <a:pt x="150" y="290"/>
                    </a:lnTo>
                    <a:lnTo>
                      <a:pt x="105" y="255"/>
                    </a:lnTo>
                    <a:lnTo>
                      <a:pt x="90" y="275"/>
                    </a:lnTo>
                    <a:lnTo>
                      <a:pt x="85" y="300"/>
                    </a:lnTo>
                    <a:lnTo>
                      <a:pt x="0" y="305"/>
                    </a:lnTo>
                    <a:lnTo>
                      <a:pt x="15" y="105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tx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59" name="Frihåndsform 58">
                <a:extLst>
                  <a:ext uri="{FF2B5EF4-FFF2-40B4-BE49-F238E27FC236}">
                    <a16:creationId xmlns:a16="http://schemas.microsoft.com/office/drawing/2014/main" id="{00000000-0008-0000-1300-000009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9649" y="1897064"/>
                <a:ext cx="730469" cy="1270000"/>
              </a:xfrm>
              <a:custGeom>
                <a:avLst/>
                <a:gdLst>
                  <a:gd name="T0" fmla="*/ 275 w 300"/>
                  <a:gd name="T1" fmla="*/ 40 h 480"/>
                  <a:gd name="T2" fmla="*/ 260 w 300"/>
                  <a:gd name="T3" fmla="*/ 240 h 480"/>
                  <a:gd name="T4" fmla="*/ 260 w 300"/>
                  <a:gd name="T5" fmla="*/ 345 h 480"/>
                  <a:gd name="T6" fmla="*/ 240 w 300"/>
                  <a:gd name="T7" fmla="*/ 370 h 480"/>
                  <a:gd name="T8" fmla="*/ 300 w 300"/>
                  <a:gd name="T9" fmla="*/ 430 h 480"/>
                  <a:gd name="T10" fmla="*/ 230 w 300"/>
                  <a:gd name="T11" fmla="*/ 480 h 480"/>
                  <a:gd name="T12" fmla="*/ 175 w 300"/>
                  <a:gd name="T13" fmla="*/ 450 h 480"/>
                  <a:gd name="T14" fmla="*/ 170 w 300"/>
                  <a:gd name="T15" fmla="*/ 410 h 480"/>
                  <a:gd name="T16" fmla="*/ 130 w 300"/>
                  <a:gd name="T17" fmla="*/ 355 h 480"/>
                  <a:gd name="T18" fmla="*/ 115 w 300"/>
                  <a:gd name="T19" fmla="*/ 335 h 480"/>
                  <a:gd name="T20" fmla="*/ 105 w 300"/>
                  <a:gd name="T21" fmla="*/ 265 h 480"/>
                  <a:gd name="T22" fmla="*/ 65 w 300"/>
                  <a:gd name="T23" fmla="*/ 195 h 480"/>
                  <a:gd name="T24" fmla="*/ 0 w 300"/>
                  <a:gd name="T25" fmla="*/ 110 h 480"/>
                  <a:gd name="T26" fmla="*/ 45 w 300"/>
                  <a:gd name="T27" fmla="*/ 85 h 480"/>
                  <a:gd name="T28" fmla="*/ 70 w 300"/>
                  <a:gd name="T29" fmla="*/ 95 h 480"/>
                  <a:gd name="T30" fmla="*/ 115 w 300"/>
                  <a:gd name="T31" fmla="*/ 70 h 480"/>
                  <a:gd name="T32" fmla="*/ 205 w 300"/>
                  <a:gd name="T33" fmla="*/ 0 h 480"/>
                  <a:gd name="T34" fmla="*/ 240 w 300"/>
                  <a:gd name="T35" fmla="*/ 40 h 480"/>
                  <a:gd name="T36" fmla="*/ 275 w 300"/>
                  <a:gd name="T37" fmla="*/ 4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00" h="480">
                    <a:moveTo>
                      <a:pt x="275" y="40"/>
                    </a:moveTo>
                    <a:lnTo>
                      <a:pt x="260" y="240"/>
                    </a:lnTo>
                    <a:lnTo>
                      <a:pt x="260" y="345"/>
                    </a:lnTo>
                    <a:lnTo>
                      <a:pt x="240" y="370"/>
                    </a:lnTo>
                    <a:lnTo>
                      <a:pt x="300" y="430"/>
                    </a:lnTo>
                    <a:lnTo>
                      <a:pt x="230" y="480"/>
                    </a:lnTo>
                    <a:lnTo>
                      <a:pt x="175" y="450"/>
                    </a:lnTo>
                    <a:lnTo>
                      <a:pt x="170" y="410"/>
                    </a:lnTo>
                    <a:lnTo>
                      <a:pt x="130" y="355"/>
                    </a:lnTo>
                    <a:lnTo>
                      <a:pt x="115" y="335"/>
                    </a:lnTo>
                    <a:lnTo>
                      <a:pt x="105" y="265"/>
                    </a:lnTo>
                    <a:lnTo>
                      <a:pt x="65" y="195"/>
                    </a:lnTo>
                    <a:lnTo>
                      <a:pt x="0" y="110"/>
                    </a:lnTo>
                    <a:lnTo>
                      <a:pt x="45" y="85"/>
                    </a:lnTo>
                    <a:lnTo>
                      <a:pt x="70" y="95"/>
                    </a:lnTo>
                    <a:lnTo>
                      <a:pt x="115" y="70"/>
                    </a:lnTo>
                    <a:lnTo>
                      <a:pt x="205" y="0"/>
                    </a:lnTo>
                    <a:lnTo>
                      <a:pt x="240" y="40"/>
                    </a:lnTo>
                    <a:lnTo>
                      <a:pt x="275" y="40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0" name="Frihåndsform 59">
                <a:extLst>
                  <a:ext uri="{FF2B5EF4-FFF2-40B4-BE49-F238E27FC236}">
                    <a16:creationId xmlns:a16="http://schemas.microsoft.com/office/drawing/2014/main" id="{00000000-0008-0000-1300-00000A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9649" y="1897063"/>
                <a:ext cx="730469" cy="1270000"/>
              </a:xfrm>
              <a:custGeom>
                <a:avLst/>
                <a:gdLst>
                  <a:gd name="T0" fmla="*/ 275 w 300"/>
                  <a:gd name="T1" fmla="*/ 40 h 480"/>
                  <a:gd name="T2" fmla="*/ 260 w 300"/>
                  <a:gd name="T3" fmla="*/ 240 h 480"/>
                  <a:gd name="T4" fmla="*/ 260 w 300"/>
                  <a:gd name="T5" fmla="*/ 345 h 480"/>
                  <a:gd name="T6" fmla="*/ 240 w 300"/>
                  <a:gd name="T7" fmla="*/ 370 h 480"/>
                  <a:gd name="T8" fmla="*/ 300 w 300"/>
                  <a:gd name="T9" fmla="*/ 430 h 480"/>
                  <a:gd name="T10" fmla="*/ 230 w 300"/>
                  <a:gd name="T11" fmla="*/ 480 h 480"/>
                  <a:gd name="T12" fmla="*/ 175 w 300"/>
                  <a:gd name="T13" fmla="*/ 450 h 480"/>
                  <a:gd name="T14" fmla="*/ 170 w 300"/>
                  <a:gd name="T15" fmla="*/ 410 h 480"/>
                  <a:gd name="T16" fmla="*/ 130 w 300"/>
                  <a:gd name="T17" fmla="*/ 355 h 480"/>
                  <a:gd name="T18" fmla="*/ 115 w 300"/>
                  <a:gd name="T19" fmla="*/ 335 h 480"/>
                  <a:gd name="T20" fmla="*/ 105 w 300"/>
                  <a:gd name="T21" fmla="*/ 265 h 480"/>
                  <a:gd name="T22" fmla="*/ 65 w 300"/>
                  <a:gd name="T23" fmla="*/ 195 h 480"/>
                  <a:gd name="T24" fmla="*/ 0 w 300"/>
                  <a:gd name="T25" fmla="*/ 110 h 480"/>
                  <a:gd name="T26" fmla="*/ 45 w 300"/>
                  <a:gd name="T27" fmla="*/ 85 h 480"/>
                  <a:gd name="T28" fmla="*/ 70 w 300"/>
                  <a:gd name="T29" fmla="*/ 95 h 480"/>
                  <a:gd name="T30" fmla="*/ 115 w 300"/>
                  <a:gd name="T31" fmla="*/ 70 h 480"/>
                  <a:gd name="T32" fmla="*/ 205 w 300"/>
                  <a:gd name="T33" fmla="*/ 0 h 480"/>
                  <a:gd name="T34" fmla="*/ 240 w 300"/>
                  <a:gd name="T35" fmla="*/ 40 h 480"/>
                  <a:gd name="T36" fmla="*/ 275 w 300"/>
                  <a:gd name="T37" fmla="*/ 4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00" h="480">
                    <a:moveTo>
                      <a:pt x="275" y="40"/>
                    </a:moveTo>
                    <a:lnTo>
                      <a:pt x="260" y="240"/>
                    </a:lnTo>
                    <a:lnTo>
                      <a:pt x="260" y="345"/>
                    </a:lnTo>
                    <a:lnTo>
                      <a:pt x="240" y="370"/>
                    </a:lnTo>
                    <a:lnTo>
                      <a:pt x="300" y="430"/>
                    </a:lnTo>
                    <a:lnTo>
                      <a:pt x="230" y="480"/>
                    </a:lnTo>
                    <a:lnTo>
                      <a:pt x="175" y="450"/>
                    </a:lnTo>
                    <a:lnTo>
                      <a:pt x="170" y="410"/>
                    </a:lnTo>
                    <a:lnTo>
                      <a:pt x="130" y="355"/>
                    </a:lnTo>
                    <a:lnTo>
                      <a:pt x="115" y="335"/>
                    </a:lnTo>
                    <a:lnTo>
                      <a:pt x="105" y="265"/>
                    </a:lnTo>
                    <a:lnTo>
                      <a:pt x="65" y="195"/>
                    </a:lnTo>
                    <a:lnTo>
                      <a:pt x="0" y="110"/>
                    </a:lnTo>
                    <a:lnTo>
                      <a:pt x="45" y="85"/>
                    </a:lnTo>
                    <a:lnTo>
                      <a:pt x="70" y="95"/>
                    </a:lnTo>
                    <a:lnTo>
                      <a:pt x="115" y="70"/>
                    </a:lnTo>
                    <a:lnTo>
                      <a:pt x="205" y="0"/>
                    </a:lnTo>
                    <a:lnTo>
                      <a:pt x="240" y="40"/>
                    </a:lnTo>
                    <a:lnTo>
                      <a:pt x="275" y="40"/>
                    </a:lnTo>
                  </a:path>
                </a:pathLst>
              </a:custGeom>
              <a:noFill/>
              <a:ln w="15240">
                <a:solidFill>
                  <a:srgbClr val="662D9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1" name="Frihåndsform 60">
                <a:extLst>
                  <a:ext uri="{FF2B5EF4-FFF2-40B4-BE49-F238E27FC236}">
                    <a16:creationId xmlns:a16="http://schemas.microsoft.com/office/drawing/2014/main" id="{00000000-0008-0000-1300-00000B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555" y="2008188"/>
                <a:ext cx="1402500" cy="1833563"/>
              </a:xfrm>
              <a:custGeom>
                <a:avLst/>
                <a:gdLst>
                  <a:gd name="T0" fmla="*/ 575 w 575"/>
                  <a:gd name="T1" fmla="*/ 313 h 693"/>
                  <a:gd name="T2" fmla="*/ 560 w 575"/>
                  <a:gd name="T3" fmla="*/ 293 h 693"/>
                  <a:gd name="T4" fmla="*/ 550 w 575"/>
                  <a:gd name="T5" fmla="*/ 223 h 693"/>
                  <a:gd name="T6" fmla="*/ 510 w 575"/>
                  <a:gd name="T7" fmla="*/ 153 h 693"/>
                  <a:gd name="T8" fmla="*/ 445 w 575"/>
                  <a:gd name="T9" fmla="*/ 68 h 693"/>
                  <a:gd name="T10" fmla="*/ 448 w 575"/>
                  <a:gd name="T11" fmla="*/ 0 h 693"/>
                  <a:gd name="T12" fmla="*/ 374 w 575"/>
                  <a:gd name="T13" fmla="*/ 123 h 693"/>
                  <a:gd name="T14" fmla="*/ 380 w 575"/>
                  <a:gd name="T15" fmla="*/ 128 h 693"/>
                  <a:gd name="T16" fmla="*/ 330 w 575"/>
                  <a:gd name="T17" fmla="*/ 208 h 693"/>
                  <a:gd name="T18" fmla="*/ 235 w 575"/>
                  <a:gd name="T19" fmla="*/ 283 h 693"/>
                  <a:gd name="T20" fmla="*/ 195 w 575"/>
                  <a:gd name="T21" fmla="*/ 323 h 693"/>
                  <a:gd name="T22" fmla="*/ 135 w 575"/>
                  <a:gd name="T23" fmla="*/ 288 h 693"/>
                  <a:gd name="T24" fmla="*/ 99 w 575"/>
                  <a:gd name="T25" fmla="*/ 304 h 693"/>
                  <a:gd name="T26" fmla="*/ 100 w 575"/>
                  <a:gd name="T27" fmla="*/ 333 h 693"/>
                  <a:gd name="T28" fmla="*/ 0 w 575"/>
                  <a:gd name="T29" fmla="*/ 383 h 693"/>
                  <a:gd name="T30" fmla="*/ 20 w 575"/>
                  <a:gd name="T31" fmla="*/ 588 h 693"/>
                  <a:gd name="T32" fmla="*/ 60 w 575"/>
                  <a:gd name="T33" fmla="*/ 668 h 693"/>
                  <a:gd name="T34" fmla="*/ 80 w 575"/>
                  <a:gd name="T35" fmla="*/ 693 h 693"/>
                  <a:gd name="T36" fmla="*/ 145 w 575"/>
                  <a:gd name="T37" fmla="*/ 653 h 693"/>
                  <a:gd name="T38" fmla="*/ 190 w 575"/>
                  <a:gd name="T39" fmla="*/ 658 h 693"/>
                  <a:gd name="T40" fmla="*/ 200 w 575"/>
                  <a:gd name="T41" fmla="*/ 623 h 693"/>
                  <a:gd name="T42" fmla="*/ 290 w 575"/>
                  <a:gd name="T43" fmla="*/ 563 h 693"/>
                  <a:gd name="T44" fmla="*/ 280 w 575"/>
                  <a:gd name="T45" fmla="*/ 533 h 693"/>
                  <a:gd name="T46" fmla="*/ 210 w 575"/>
                  <a:gd name="T47" fmla="*/ 558 h 693"/>
                  <a:gd name="T48" fmla="*/ 255 w 575"/>
                  <a:gd name="T49" fmla="*/ 513 h 693"/>
                  <a:gd name="T50" fmla="*/ 245 w 575"/>
                  <a:gd name="T51" fmla="*/ 463 h 693"/>
                  <a:gd name="T52" fmla="*/ 250 w 575"/>
                  <a:gd name="T53" fmla="*/ 423 h 693"/>
                  <a:gd name="T54" fmla="*/ 230 w 575"/>
                  <a:gd name="T55" fmla="*/ 398 h 693"/>
                  <a:gd name="T56" fmla="*/ 215 w 575"/>
                  <a:gd name="T57" fmla="*/ 348 h 693"/>
                  <a:gd name="T58" fmla="*/ 275 w 575"/>
                  <a:gd name="T59" fmla="*/ 388 h 693"/>
                  <a:gd name="T60" fmla="*/ 345 w 575"/>
                  <a:gd name="T61" fmla="*/ 463 h 693"/>
                  <a:gd name="T62" fmla="*/ 370 w 575"/>
                  <a:gd name="T63" fmla="*/ 468 h 693"/>
                  <a:gd name="T64" fmla="*/ 370 w 575"/>
                  <a:gd name="T65" fmla="*/ 523 h 693"/>
                  <a:gd name="T66" fmla="*/ 460 w 575"/>
                  <a:gd name="T67" fmla="*/ 488 h 693"/>
                  <a:gd name="T68" fmla="*/ 450 w 575"/>
                  <a:gd name="T69" fmla="*/ 523 h 693"/>
                  <a:gd name="T70" fmla="*/ 465 w 575"/>
                  <a:gd name="T71" fmla="*/ 528 h 693"/>
                  <a:gd name="T72" fmla="*/ 495 w 575"/>
                  <a:gd name="T73" fmla="*/ 493 h 693"/>
                  <a:gd name="T74" fmla="*/ 530 w 575"/>
                  <a:gd name="T75" fmla="*/ 473 h 693"/>
                  <a:gd name="T76" fmla="*/ 545 w 575"/>
                  <a:gd name="T77" fmla="*/ 448 h 693"/>
                  <a:gd name="T78" fmla="*/ 505 w 575"/>
                  <a:gd name="T79" fmla="*/ 418 h 693"/>
                  <a:gd name="T80" fmla="*/ 510 w 575"/>
                  <a:gd name="T81" fmla="*/ 383 h 693"/>
                  <a:gd name="T82" fmla="*/ 485 w 575"/>
                  <a:gd name="T83" fmla="*/ 368 h 693"/>
                  <a:gd name="T84" fmla="*/ 530 w 575"/>
                  <a:gd name="T85" fmla="*/ 313 h 693"/>
                  <a:gd name="T86" fmla="*/ 555 w 575"/>
                  <a:gd name="T87" fmla="*/ 358 h 693"/>
                  <a:gd name="T88" fmla="*/ 575 w 575"/>
                  <a:gd name="T89" fmla="*/ 313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75" h="693">
                    <a:moveTo>
                      <a:pt x="575" y="313"/>
                    </a:moveTo>
                    <a:lnTo>
                      <a:pt x="560" y="293"/>
                    </a:lnTo>
                    <a:lnTo>
                      <a:pt x="550" y="223"/>
                    </a:lnTo>
                    <a:lnTo>
                      <a:pt x="510" y="153"/>
                    </a:lnTo>
                    <a:lnTo>
                      <a:pt x="445" y="68"/>
                    </a:lnTo>
                    <a:lnTo>
                      <a:pt x="448" y="0"/>
                    </a:lnTo>
                    <a:lnTo>
                      <a:pt x="374" y="123"/>
                    </a:lnTo>
                    <a:lnTo>
                      <a:pt x="380" y="128"/>
                    </a:lnTo>
                    <a:lnTo>
                      <a:pt x="330" y="208"/>
                    </a:lnTo>
                    <a:lnTo>
                      <a:pt x="235" y="283"/>
                    </a:lnTo>
                    <a:lnTo>
                      <a:pt x="195" y="323"/>
                    </a:lnTo>
                    <a:lnTo>
                      <a:pt x="135" y="288"/>
                    </a:lnTo>
                    <a:lnTo>
                      <a:pt x="99" y="304"/>
                    </a:lnTo>
                    <a:lnTo>
                      <a:pt x="100" y="333"/>
                    </a:lnTo>
                    <a:lnTo>
                      <a:pt x="0" y="383"/>
                    </a:lnTo>
                    <a:lnTo>
                      <a:pt x="20" y="588"/>
                    </a:lnTo>
                    <a:lnTo>
                      <a:pt x="60" y="668"/>
                    </a:lnTo>
                    <a:lnTo>
                      <a:pt x="80" y="693"/>
                    </a:lnTo>
                    <a:lnTo>
                      <a:pt x="145" y="653"/>
                    </a:lnTo>
                    <a:lnTo>
                      <a:pt x="190" y="658"/>
                    </a:lnTo>
                    <a:lnTo>
                      <a:pt x="200" y="623"/>
                    </a:lnTo>
                    <a:lnTo>
                      <a:pt x="290" y="563"/>
                    </a:lnTo>
                    <a:lnTo>
                      <a:pt x="280" y="533"/>
                    </a:lnTo>
                    <a:lnTo>
                      <a:pt x="210" y="558"/>
                    </a:lnTo>
                    <a:lnTo>
                      <a:pt x="255" y="513"/>
                    </a:lnTo>
                    <a:lnTo>
                      <a:pt x="245" y="463"/>
                    </a:lnTo>
                    <a:lnTo>
                      <a:pt x="250" y="423"/>
                    </a:lnTo>
                    <a:lnTo>
                      <a:pt x="230" y="398"/>
                    </a:lnTo>
                    <a:lnTo>
                      <a:pt x="215" y="348"/>
                    </a:lnTo>
                    <a:lnTo>
                      <a:pt x="275" y="388"/>
                    </a:lnTo>
                    <a:lnTo>
                      <a:pt x="345" y="463"/>
                    </a:lnTo>
                    <a:lnTo>
                      <a:pt x="370" y="468"/>
                    </a:lnTo>
                    <a:lnTo>
                      <a:pt x="370" y="523"/>
                    </a:lnTo>
                    <a:lnTo>
                      <a:pt x="460" y="488"/>
                    </a:lnTo>
                    <a:lnTo>
                      <a:pt x="450" y="523"/>
                    </a:lnTo>
                    <a:lnTo>
                      <a:pt x="465" y="528"/>
                    </a:lnTo>
                    <a:lnTo>
                      <a:pt x="495" y="493"/>
                    </a:lnTo>
                    <a:lnTo>
                      <a:pt x="530" y="473"/>
                    </a:lnTo>
                    <a:lnTo>
                      <a:pt x="545" y="448"/>
                    </a:lnTo>
                    <a:lnTo>
                      <a:pt x="505" y="418"/>
                    </a:lnTo>
                    <a:lnTo>
                      <a:pt x="510" y="383"/>
                    </a:lnTo>
                    <a:lnTo>
                      <a:pt x="485" y="368"/>
                    </a:lnTo>
                    <a:lnTo>
                      <a:pt x="530" y="313"/>
                    </a:lnTo>
                    <a:lnTo>
                      <a:pt x="555" y="358"/>
                    </a:lnTo>
                    <a:lnTo>
                      <a:pt x="575" y="313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2" name="Frihåndsform 61">
                <a:extLst>
                  <a:ext uri="{FF2B5EF4-FFF2-40B4-BE49-F238E27FC236}">
                    <a16:creationId xmlns:a16="http://schemas.microsoft.com/office/drawing/2014/main" id="{00000000-0008-0000-1300-00000C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4024" y="2198688"/>
                <a:ext cx="1161446" cy="968375"/>
              </a:xfrm>
              <a:custGeom>
                <a:avLst/>
                <a:gdLst>
                  <a:gd name="T0" fmla="*/ 20 w 475"/>
                  <a:gd name="T1" fmla="*/ 125 h 365"/>
                  <a:gd name="T2" fmla="*/ 105 w 475"/>
                  <a:gd name="T3" fmla="*/ 120 h 365"/>
                  <a:gd name="T4" fmla="*/ 110 w 475"/>
                  <a:gd name="T5" fmla="*/ 95 h 365"/>
                  <a:gd name="T6" fmla="*/ 125 w 475"/>
                  <a:gd name="T7" fmla="*/ 75 h 365"/>
                  <a:gd name="T8" fmla="*/ 170 w 475"/>
                  <a:gd name="T9" fmla="*/ 110 h 365"/>
                  <a:gd name="T10" fmla="*/ 195 w 475"/>
                  <a:gd name="T11" fmla="*/ 90 h 365"/>
                  <a:gd name="T12" fmla="*/ 250 w 475"/>
                  <a:gd name="T13" fmla="*/ 65 h 365"/>
                  <a:gd name="T14" fmla="*/ 290 w 475"/>
                  <a:gd name="T15" fmla="*/ 0 h 365"/>
                  <a:gd name="T16" fmla="*/ 375 w 475"/>
                  <a:gd name="T17" fmla="*/ 55 h 365"/>
                  <a:gd name="T18" fmla="*/ 460 w 475"/>
                  <a:gd name="T19" fmla="*/ 125 h 365"/>
                  <a:gd name="T20" fmla="*/ 435 w 475"/>
                  <a:gd name="T21" fmla="*/ 140 h 365"/>
                  <a:gd name="T22" fmla="*/ 440 w 475"/>
                  <a:gd name="T23" fmla="*/ 185 h 365"/>
                  <a:gd name="T24" fmla="*/ 475 w 475"/>
                  <a:gd name="T25" fmla="*/ 240 h 365"/>
                  <a:gd name="T26" fmla="*/ 320 w 475"/>
                  <a:gd name="T27" fmla="*/ 280 h 365"/>
                  <a:gd name="T28" fmla="*/ 260 w 475"/>
                  <a:gd name="T29" fmla="*/ 315 h 365"/>
                  <a:gd name="T30" fmla="*/ 245 w 475"/>
                  <a:gd name="T31" fmla="*/ 330 h 365"/>
                  <a:gd name="T32" fmla="*/ 220 w 475"/>
                  <a:gd name="T33" fmla="*/ 345 h 365"/>
                  <a:gd name="T34" fmla="*/ 210 w 475"/>
                  <a:gd name="T35" fmla="*/ 295 h 365"/>
                  <a:gd name="T36" fmla="*/ 165 w 475"/>
                  <a:gd name="T37" fmla="*/ 340 h 365"/>
                  <a:gd name="T38" fmla="*/ 130 w 475"/>
                  <a:gd name="T39" fmla="*/ 285 h 365"/>
                  <a:gd name="T40" fmla="*/ 75 w 475"/>
                  <a:gd name="T41" fmla="*/ 365 h 365"/>
                  <a:gd name="T42" fmla="*/ 25 w 475"/>
                  <a:gd name="T43" fmla="*/ 340 h 365"/>
                  <a:gd name="T44" fmla="*/ 60 w 475"/>
                  <a:gd name="T45" fmla="*/ 315 h 365"/>
                  <a:gd name="T46" fmla="*/ 0 w 475"/>
                  <a:gd name="T47" fmla="*/ 255 h 365"/>
                  <a:gd name="T48" fmla="*/ 20 w 475"/>
                  <a:gd name="T49" fmla="*/ 230 h 365"/>
                  <a:gd name="T50" fmla="*/ 20 w 475"/>
                  <a:gd name="T51" fmla="*/ 125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5" h="365">
                    <a:moveTo>
                      <a:pt x="20" y="125"/>
                    </a:moveTo>
                    <a:lnTo>
                      <a:pt x="105" y="120"/>
                    </a:lnTo>
                    <a:lnTo>
                      <a:pt x="110" y="95"/>
                    </a:lnTo>
                    <a:lnTo>
                      <a:pt x="125" y="75"/>
                    </a:lnTo>
                    <a:lnTo>
                      <a:pt x="170" y="110"/>
                    </a:lnTo>
                    <a:lnTo>
                      <a:pt x="195" y="90"/>
                    </a:lnTo>
                    <a:lnTo>
                      <a:pt x="250" y="65"/>
                    </a:lnTo>
                    <a:lnTo>
                      <a:pt x="290" y="0"/>
                    </a:lnTo>
                    <a:lnTo>
                      <a:pt x="375" y="55"/>
                    </a:lnTo>
                    <a:lnTo>
                      <a:pt x="460" y="125"/>
                    </a:lnTo>
                    <a:lnTo>
                      <a:pt x="435" y="140"/>
                    </a:lnTo>
                    <a:lnTo>
                      <a:pt x="440" y="185"/>
                    </a:lnTo>
                    <a:lnTo>
                      <a:pt x="475" y="240"/>
                    </a:lnTo>
                    <a:lnTo>
                      <a:pt x="320" y="280"/>
                    </a:lnTo>
                    <a:lnTo>
                      <a:pt x="260" y="315"/>
                    </a:lnTo>
                    <a:lnTo>
                      <a:pt x="245" y="330"/>
                    </a:lnTo>
                    <a:lnTo>
                      <a:pt x="220" y="345"/>
                    </a:lnTo>
                    <a:lnTo>
                      <a:pt x="210" y="295"/>
                    </a:lnTo>
                    <a:lnTo>
                      <a:pt x="165" y="340"/>
                    </a:lnTo>
                    <a:lnTo>
                      <a:pt x="130" y="285"/>
                    </a:lnTo>
                    <a:lnTo>
                      <a:pt x="75" y="365"/>
                    </a:lnTo>
                    <a:lnTo>
                      <a:pt x="25" y="340"/>
                    </a:lnTo>
                    <a:lnTo>
                      <a:pt x="60" y="315"/>
                    </a:lnTo>
                    <a:lnTo>
                      <a:pt x="0" y="255"/>
                    </a:lnTo>
                    <a:lnTo>
                      <a:pt x="20" y="230"/>
                    </a:lnTo>
                    <a:lnTo>
                      <a:pt x="20" y="125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3" name="Frihåndsform 62">
                <a:extLst>
                  <a:ext uri="{FF2B5EF4-FFF2-40B4-BE49-F238E27FC236}">
                    <a16:creationId xmlns:a16="http://schemas.microsoft.com/office/drawing/2014/main" id="{00000000-0008-0000-1300-00000D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4024" y="2198688"/>
                <a:ext cx="1161446" cy="968375"/>
              </a:xfrm>
              <a:custGeom>
                <a:avLst/>
                <a:gdLst>
                  <a:gd name="T0" fmla="*/ 20 w 475"/>
                  <a:gd name="T1" fmla="*/ 125 h 365"/>
                  <a:gd name="T2" fmla="*/ 105 w 475"/>
                  <a:gd name="T3" fmla="*/ 120 h 365"/>
                  <a:gd name="T4" fmla="*/ 110 w 475"/>
                  <a:gd name="T5" fmla="*/ 95 h 365"/>
                  <a:gd name="T6" fmla="*/ 125 w 475"/>
                  <a:gd name="T7" fmla="*/ 75 h 365"/>
                  <a:gd name="T8" fmla="*/ 170 w 475"/>
                  <a:gd name="T9" fmla="*/ 110 h 365"/>
                  <a:gd name="T10" fmla="*/ 195 w 475"/>
                  <a:gd name="T11" fmla="*/ 90 h 365"/>
                  <a:gd name="T12" fmla="*/ 250 w 475"/>
                  <a:gd name="T13" fmla="*/ 65 h 365"/>
                  <a:gd name="T14" fmla="*/ 290 w 475"/>
                  <a:gd name="T15" fmla="*/ 0 h 365"/>
                  <a:gd name="T16" fmla="*/ 375 w 475"/>
                  <a:gd name="T17" fmla="*/ 55 h 365"/>
                  <a:gd name="T18" fmla="*/ 460 w 475"/>
                  <a:gd name="T19" fmla="*/ 125 h 365"/>
                  <a:gd name="T20" fmla="*/ 435 w 475"/>
                  <a:gd name="T21" fmla="*/ 140 h 365"/>
                  <a:gd name="T22" fmla="*/ 440 w 475"/>
                  <a:gd name="T23" fmla="*/ 185 h 365"/>
                  <a:gd name="T24" fmla="*/ 475 w 475"/>
                  <a:gd name="T25" fmla="*/ 240 h 365"/>
                  <a:gd name="T26" fmla="*/ 320 w 475"/>
                  <a:gd name="T27" fmla="*/ 280 h 365"/>
                  <a:gd name="T28" fmla="*/ 260 w 475"/>
                  <a:gd name="T29" fmla="*/ 315 h 365"/>
                  <a:gd name="T30" fmla="*/ 245 w 475"/>
                  <a:gd name="T31" fmla="*/ 330 h 365"/>
                  <a:gd name="T32" fmla="*/ 220 w 475"/>
                  <a:gd name="T33" fmla="*/ 345 h 365"/>
                  <a:gd name="T34" fmla="*/ 210 w 475"/>
                  <a:gd name="T35" fmla="*/ 295 h 365"/>
                  <a:gd name="T36" fmla="*/ 165 w 475"/>
                  <a:gd name="T37" fmla="*/ 340 h 365"/>
                  <a:gd name="T38" fmla="*/ 130 w 475"/>
                  <a:gd name="T39" fmla="*/ 285 h 365"/>
                  <a:gd name="T40" fmla="*/ 75 w 475"/>
                  <a:gd name="T41" fmla="*/ 365 h 365"/>
                  <a:gd name="T42" fmla="*/ 25 w 475"/>
                  <a:gd name="T43" fmla="*/ 340 h 365"/>
                  <a:gd name="T44" fmla="*/ 60 w 475"/>
                  <a:gd name="T45" fmla="*/ 315 h 365"/>
                  <a:gd name="T46" fmla="*/ 0 w 475"/>
                  <a:gd name="T47" fmla="*/ 255 h 365"/>
                  <a:gd name="T48" fmla="*/ 20 w 475"/>
                  <a:gd name="T49" fmla="*/ 230 h 365"/>
                  <a:gd name="T50" fmla="*/ 20 w 475"/>
                  <a:gd name="T51" fmla="*/ 125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5" h="365">
                    <a:moveTo>
                      <a:pt x="20" y="125"/>
                    </a:moveTo>
                    <a:lnTo>
                      <a:pt x="105" y="120"/>
                    </a:lnTo>
                    <a:lnTo>
                      <a:pt x="110" y="95"/>
                    </a:lnTo>
                    <a:lnTo>
                      <a:pt x="125" y="75"/>
                    </a:lnTo>
                    <a:lnTo>
                      <a:pt x="170" y="110"/>
                    </a:lnTo>
                    <a:lnTo>
                      <a:pt x="195" y="90"/>
                    </a:lnTo>
                    <a:lnTo>
                      <a:pt x="250" y="65"/>
                    </a:lnTo>
                    <a:lnTo>
                      <a:pt x="290" y="0"/>
                    </a:lnTo>
                    <a:lnTo>
                      <a:pt x="375" y="55"/>
                    </a:lnTo>
                    <a:lnTo>
                      <a:pt x="460" y="125"/>
                    </a:lnTo>
                    <a:lnTo>
                      <a:pt x="435" y="140"/>
                    </a:lnTo>
                    <a:lnTo>
                      <a:pt x="440" y="185"/>
                    </a:lnTo>
                    <a:lnTo>
                      <a:pt x="475" y="240"/>
                    </a:lnTo>
                    <a:lnTo>
                      <a:pt x="320" y="280"/>
                    </a:lnTo>
                    <a:lnTo>
                      <a:pt x="260" y="315"/>
                    </a:lnTo>
                    <a:lnTo>
                      <a:pt x="245" y="330"/>
                    </a:lnTo>
                    <a:lnTo>
                      <a:pt x="220" y="345"/>
                    </a:lnTo>
                    <a:lnTo>
                      <a:pt x="210" y="295"/>
                    </a:lnTo>
                    <a:lnTo>
                      <a:pt x="165" y="340"/>
                    </a:lnTo>
                    <a:lnTo>
                      <a:pt x="130" y="285"/>
                    </a:lnTo>
                    <a:lnTo>
                      <a:pt x="75" y="365"/>
                    </a:lnTo>
                    <a:lnTo>
                      <a:pt x="25" y="340"/>
                    </a:lnTo>
                    <a:lnTo>
                      <a:pt x="60" y="315"/>
                    </a:lnTo>
                    <a:lnTo>
                      <a:pt x="0" y="255"/>
                    </a:lnTo>
                    <a:lnTo>
                      <a:pt x="20" y="230"/>
                    </a:lnTo>
                    <a:lnTo>
                      <a:pt x="20" y="125"/>
                    </a:lnTo>
                  </a:path>
                </a:pathLst>
              </a:custGeom>
              <a:noFill/>
              <a:ln w="15240">
                <a:solidFill>
                  <a:schemeClr val="tx2">
                    <a:lumMod val="50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4" name="Frihåndsform 63">
                <a:extLst>
                  <a:ext uri="{FF2B5EF4-FFF2-40B4-BE49-F238E27FC236}">
                    <a16:creationId xmlns:a16="http://schemas.microsoft.com/office/drawing/2014/main" id="{00000000-0008-0000-1300-00000E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1915" y="2833688"/>
                <a:ext cx="664727" cy="793750"/>
              </a:xfrm>
              <a:custGeom>
                <a:avLst/>
                <a:gdLst>
                  <a:gd name="T0" fmla="*/ 45 w 275"/>
                  <a:gd name="T1" fmla="*/ 160 h 300"/>
                  <a:gd name="T2" fmla="*/ 60 w 275"/>
                  <a:gd name="T3" fmla="*/ 135 h 300"/>
                  <a:gd name="T4" fmla="*/ 20 w 275"/>
                  <a:gd name="T5" fmla="*/ 105 h 300"/>
                  <a:gd name="T6" fmla="*/ 25 w 275"/>
                  <a:gd name="T7" fmla="*/ 70 h 300"/>
                  <a:gd name="T8" fmla="*/ 0 w 275"/>
                  <a:gd name="T9" fmla="*/ 55 h 300"/>
                  <a:gd name="T10" fmla="*/ 45 w 275"/>
                  <a:gd name="T11" fmla="*/ 0 h 300"/>
                  <a:gd name="T12" fmla="*/ 70 w 275"/>
                  <a:gd name="T13" fmla="*/ 45 h 300"/>
                  <a:gd name="T14" fmla="*/ 90 w 275"/>
                  <a:gd name="T15" fmla="*/ 0 h 300"/>
                  <a:gd name="T16" fmla="*/ 130 w 275"/>
                  <a:gd name="T17" fmla="*/ 55 h 300"/>
                  <a:gd name="T18" fmla="*/ 135 w 275"/>
                  <a:gd name="T19" fmla="*/ 95 h 300"/>
                  <a:gd name="T20" fmla="*/ 190 w 275"/>
                  <a:gd name="T21" fmla="*/ 125 h 300"/>
                  <a:gd name="T22" fmla="*/ 225 w 275"/>
                  <a:gd name="T23" fmla="*/ 100 h 300"/>
                  <a:gd name="T24" fmla="*/ 275 w 275"/>
                  <a:gd name="T25" fmla="*/ 125 h 300"/>
                  <a:gd name="T26" fmla="*/ 225 w 275"/>
                  <a:gd name="T27" fmla="*/ 265 h 300"/>
                  <a:gd name="T28" fmla="*/ 210 w 275"/>
                  <a:gd name="T29" fmla="*/ 220 h 300"/>
                  <a:gd name="T30" fmla="*/ 195 w 275"/>
                  <a:gd name="T31" fmla="*/ 210 h 300"/>
                  <a:gd name="T32" fmla="*/ 165 w 275"/>
                  <a:gd name="T33" fmla="*/ 270 h 300"/>
                  <a:gd name="T34" fmla="*/ 145 w 275"/>
                  <a:gd name="T35" fmla="*/ 260 h 300"/>
                  <a:gd name="T36" fmla="*/ 150 w 275"/>
                  <a:gd name="T37" fmla="*/ 300 h 300"/>
                  <a:gd name="T38" fmla="*/ 115 w 275"/>
                  <a:gd name="T39" fmla="*/ 290 h 300"/>
                  <a:gd name="T40" fmla="*/ 65 w 275"/>
                  <a:gd name="T41" fmla="*/ 205 h 300"/>
                  <a:gd name="T42" fmla="*/ 70 w 275"/>
                  <a:gd name="T43" fmla="*/ 170 h 300"/>
                  <a:gd name="T44" fmla="*/ 45 w 275"/>
                  <a:gd name="T45" fmla="*/ 16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75" h="300">
                    <a:moveTo>
                      <a:pt x="45" y="160"/>
                    </a:moveTo>
                    <a:lnTo>
                      <a:pt x="60" y="135"/>
                    </a:lnTo>
                    <a:lnTo>
                      <a:pt x="20" y="105"/>
                    </a:lnTo>
                    <a:lnTo>
                      <a:pt x="25" y="70"/>
                    </a:lnTo>
                    <a:lnTo>
                      <a:pt x="0" y="55"/>
                    </a:lnTo>
                    <a:lnTo>
                      <a:pt x="45" y="0"/>
                    </a:lnTo>
                    <a:lnTo>
                      <a:pt x="70" y="45"/>
                    </a:lnTo>
                    <a:lnTo>
                      <a:pt x="90" y="0"/>
                    </a:lnTo>
                    <a:lnTo>
                      <a:pt x="130" y="55"/>
                    </a:lnTo>
                    <a:lnTo>
                      <a:pt x="135" y="95"/>
                    </a:lnTo>
                    <a:lnTo>
                      <a:pt x="190" y="125"/>
                    </a:lnTo>
                    <a:lnTo>
                      <a:pt x="225" y="100"/>
                    </a:lnTo>
                    <a:lnTo>
                      <a:pt x="275" y="125"/>
                    </a:lnTo>
                    <a:lnTo>
                      <a:pt x="225" y="265"/>
                    </a:lnTo>
                    <a:lnTo>
                      <a:pt x="210" y="220"/>
                    </a:lnTo>
                    <a:lnTo>
                      <a:pt x="195" y="210"/>
                    </a:lnTo>
                    <a:lnTo>
                      <a:pt x="165" y="270"/>
                    </a:lnTo>
                    <a:lnTo>
                      <a:pt x="145" y="260"/>
                    </a:lnTo>
                    <a:lnTo>
                      <a:pt x="150" y="300"/>
                    </a:lnTo>
                    <a:lnTo>
                      <a:pt x="115" y="290"/>
                    </a:lnTo>
                    <a:lnTo>
                      <a:pt x="65" y="205"/>
                    </a:lnTo>
                    <a:lnTo>
                      <a:pt x="70" y="170"/>
                    </a:lnTo>
                    <a:lnTo>
                      <a:pt x="45" y="160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5" name="Frihåndsform 64">
                <a:extLst>
                  <a:ext uri="{FF2B5EF4-FFF2-40B4-BE49-F238E27FC236}">
                    <a16:creationId xmlns:a16="http://schemas.microsoft.com/office/drawing/2014/main" id="{00000000-0008-0000-1300-00000F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3243" y="2833688"/>
                <a:ext cx="1263711" cy="1143000"/>
              </a:xfrm>
              <a:custGeom>
                <a:avLst/>
                <a:gdLst>
                  <a:gd name="T0" fmla="*/ 465 w 520"/>
                  <a:gd name="T1" fmla="*/ 0 h 430"/>
                  <a:gd name="T2" fmla="*/ 310 w 520"/>
                  <a:gd name="T3" fmla="*/ 40 h 430"/>
                  <a:gd name="T4" fmla="*/ 250 w 520"/>
                  <a:gd name="T5" fmla="*/ 75 h 430"/>
                  <a:gd name="T6" fmla="*/ 235 w 520"/>
                  <a:gd name="T7" fmla="*/ 90 h 430"/>
                  <a:gd name="T8" fmla="*/ 210 w 520"/>
                  <a:gd name="T9" fmla="*/ 105 h 430"/>
                  <a:gd name="T10" fmla="*/ 200 w 520"/>
                  <a:gd name="T11" fmla="*/ 55 h 430"/>
                  <a:gd name="T12" fmla="*/ 155 w 520"/>
                  <a:gd name="T13" fmla="*/ 100 h 430"/>
                  <a:gd name="T14" fmla="*/ 120 w 520"/>
                  <a:gd name="T15" fmla="*/ 45 h 430"/>
                  <a:gd name="T16" fmla="*/ 65 w 520"/>
                  <a:gd name="T17" fmla="*/ 125 h 430"/>
                  <a:gd name="T18" fmla="*/ 15 w 520"/>
                  <a:gd name="T19" fmla="*/ 265 h 430"/>
                  <a:gd name="T20" fmla="*/ 45 w 520"/>
                  <a:gd name="T21" fmla="*/ 235 h 430"/>
                  <a:gd name="T22" fmla="*/ 65 w 520"/>
                  <a:gd name="T23" fmla="*/ 245 h 430"/>
                  <a:gd name="T24" fmla="*/ 0 w 520"/>
                  <a:gd name="T25" fmla="*/ 310 h 430"/>
                  <a:gd name="T26" fmla="*/ 55 w 520"/>
                  <a:gd name="T27" fmla="*/ 305 h 430"/>
                  <a:gd name="T28" fmla="*/ 15 w 520"/>
                  <a:gd name="T29" fmla="*/ 395 h 430"/>
                  <a:gd name="T30" fmla="*/ 50 w 520"/>
                  <a:gd name="T31" fmla="*/ 430 h 430"/>
                  <a:gd name="T32" fmla="*/ 70 w 520"/>
                  <a:gd name="T33" fmla="*/ 360 h 430"/>
                  <a:gd name="T34" fmla="*/ 110 w 520"/>
                  <a:gd name="T35" fmla="*/ 325 h 430"/>
                  <a:gd name="T36" fmla="*/ 210 w 520"/>
                  <a:gd name="T37" fmla="*/ 335 h 430"/>
                  <a:gd name="T38" fmla="*/ 290 w 520"/>
                  <a:gd name="T39" fmla="*/ 345 h 430"/>
                  <a:gd name="T40" fmla="*/ 295 w 520"/>
                  <a:gd name="T41" fmla="*/ 330 h 430"/>
                  <a:gd name="T42" fmla="*/ 375 w 520"/>
                  <a:gd name="T43" fmla="*/ 305 h 430"/>
                  <a:gd name="T44" fmla="*/ 375 w 520"/>
                  <a:gd name="T45" fmla="*/ 285 h 430"/>
                  <a:gd name="T46" fmla="*/ 410 w 520"/>
                  <a:gd name="T47" fmla="*/ 260 h 430"/>
                  <a:gd name="T48" fmla="*/ 520 w 520"/>
                  <a:gd name="T49" fmla="*/ 235 h 430"/>
                  <a:gd name="T50" fmla="*/ 490 w 520"/>
                  <a:gd name="T51" fmla="*/ 195 h 430"/>
                  <a:gd name="T52" fmla="*/ 505 w 520"/>
                  <a:gd name="T53" fmla="*/ 145 h 430"/>
                  <a:gd name="T54" fmla="*/ 470 w 520"/>
                  <a:gd name="T55" fmla="*/ 100 h 430"/>
                  <a:gd name="T56" fmla="*/ 485 w 520"/>
                  <a:gd name="T57" fmla="*/ 85 h 430"/>
                  <a:gd name="T58" fmla="*/ 465 w 520"/>
                  <a:gd name="T59" fmla="*/ 45 h 430"/>
                  <a:gd name="T60" fmla="*/ 465 w 520"/>
                  <a:gd name="T61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20" h="430">
                    <a:moveTo>
                      <a:pt x="465" y="0"/>
                    </a:moveTo>
                    <a:lnTo>
                      <a:pt x="310" y="40"/>
                    </a:lnTo>
                    <a:lnTo>
                      <a:pt x="250" y="75"/>
                    </a:lnTo>
                    <a:lnTo>
                      <a:pt x="235" y="90"/>
                    </a:lnTo>
                    <a:lnTo>
                      <a:pt x="210" y="105"/>
                    </a:lnTo>
                    <a:lnTo>
                      <a:pt x="200" y="55"/>
                    </a:lnTo>
                    <a:lnTo>
                      <a:pt x="155" y="100"/>
                    </a:lnTo>
                    <a:lnTo>
                      <a:pt x="120" y="45"/>
                    </a:lnTo>
                    <a:lnTo>
                      <a:pt x="65" y="125"/>
                    </a:lnTo>
                    <a:lnTo>
                      <a:pt x="15" y="265"/>
                    </a:lnTo>
                    <a:lnTo>
                      <a:pt x="45" y="235"/>
                    </a:lnTo>
                    <a:lnTo>
                      <a:pt x="65" y="245"/>
                    </a:lnTo>
                    <a:lnTo>
                      <a:pt x="0" y="310"/>
                    </a:lnTo>
                    <a:lnTo>
                      <a:pt x="55" y="305"/>
                    </a:lnTo>
                    <a:lnTo>
                      <a:pt x="15" y="395"/>
                    </a:lnTo>
                    <a:lnTo>
                      <a:pt x="50" y="430"/>
                    </a:lnTo>
                    <a:lnTo>
                      <a:pt x="70" y="360"/>
                    </a:lnTo>
                    <a:lnTo>
                      <a:pt x="110" y="325"/>
                    </a:lnTo>
                    <a:lnTo>
                      <a:pt x="210" y="335"/>
                    </a:lnTo>
                    <a:lnTo>
                      <a:pt x="290" y="345"/>
                    </a:lnTo>
                    <a:lnTo>
                      <a:pt x="295" y="330"/>
                    </a:lnTo>
                    <a:lnTo>
                      <a:pt x="375" y="305"/>
                    </a:lnTo>
                    <a:lnTo>
                      <a:pt x="375" y="285"/>
                    </a:lnTo>
                    <a:lnTo>
                      <a:pt x="410" y="260"/>
                    </a:lnTo>
                    <a:lnTo>
                      <a:pt x="520" y="235"/>
                    </a:lnTo>
                    <a:lnTo>
                      <a:pt x="490" y="195"/>
                    </a:lnTo>
                    <a:lnTo>
                      <a:pt x="505" y="145"/>
                    </a:lnTo>
                    <a:lnTo>
                      <a:pt x="470" y="100"/>
                    </a:lnTo>
                    <a:lnTo>
                      <a:pt x="485" y="85"/>
                    </a:lnTo>
                    <a:lnTo>
                      <a:pt x="465" y="45"/>
                    </a:lnTo>
                    <a:lnTo>
                      <a:pt x="465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6" name="Frihåndsform 65">
                <a:extLst>
                  <a:ext uri="{FF2B5EF4-FFF2-40B4-BE49-F238E27FC236}">
                    <a16:creationId xmlns:a16="http://schemas.microsoft.com/office/drawing/2014/main" id="{00000000-0008-0000-1300-000010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2579" y="1270000"/>
                <a:ext cx="1585118" cy="1579563"/>
              </a:xfrm>
              <a:custGeom>
                <a:avLst/>
                <a:gdLst>
                  <a:gd name="T0" fmla="*/ 170 w 650"/>
                  <a:gd name="T1" fmla="*/ 196 h 596"/>
                  <a:gd name="T2" fmla="*/ 165 w 650"/>
                  <a:gd name="T3" fmla="*/ 241 h 596"/>
                  <a:gd name="T4" fmla="*/ 135 w 650"/>
                  <a:gd name="T5" fmla="*/ 296 h 596"/>
                  <a:gd name="T6" fmla="*/ 0 w 650"/>
                  <a:gd name="T7" fmla="*/ 351 h 596"/>
                  <a:gd name="T8" fmla="*/ 85 w 650"/>
                  <a:gd name="T9" fmla="*/ 406 h 596"/>
                  <a:gd name="T10" fmla="*/ 170 w 650"/>
                  <a:gd name="T11" fmla="*/ 476 h 596"/>
                  <a:gd name="T12" fmla="*/ 145 w 650"/>
                  <a:gd name="T13" fmla="*/ 491 h 596"/>
                  <a:gd name="T14" fmla="*/ 150 w 650"/>
                  <a:gd name="T15" fmla="*/ 536 h 596"/>
                  <a:gd name="T16" fmla="*/ 185 w 650"/>
                  <a:gd name="T17" fmla="*/ 591 h 596"/>
                  <a:gd name="T18" fmla="*/ 255 w 650"/>
                  <a:gd name="T19" fmla="*/ 586 h 596"/>
                  <a:gd name="T20" fmla="*/ 325 w 650"/>
                  <a:gd name="T21" fmla="*/ 596 h 596"/>
                  <a:gd name="T22" fmla="*/ 390 w 650"/>
                  <a:gd name="T23" fmla="*/ 586 h 596"/>
                  <a:gd name="T24" fmla="*/ 400 w 650"/>
                  <a:gd name="T25" fmla="*/ 546 h 596"/>
                  <a:gd name="T26" fmla="*/ 400 w 650"/>
                  <a:gd name="T27" fmla="*/ 471 h 596"/>
                  <a:gd name="T28" fmla="*/ 445 w 650"/>
                  <a:gd name="T29" fmla="*/ 391 h 596"/>
                  <a:gd name="T30" fmla="*/ 540 w 650"/>
                  <a:gd name="T31" fmla="*/ 351 h 596"/>
                  <a:gd name="T32" fmla="*/ 600 w 650"/>
                  <a:gd name="T33" fmla="*/ 341 h 596"/>
                  <a:gd name="T34" fmla="*/ 610 w 650"/>
                  <a:gd name="T35" fmla="*/ 296 h 596"/>
                  <a:gd name="T36" fmla="*/ 650 w 650"/>
                  <a:gd name="T37" fmla="*/ 246 h 596"/>
                  <a:gd name="T38" fmla="*/ 640 w 650"/>
                  <a:gd name="T39" fmla="*/ 216 h 596"/>
                  <a:gd name="T40" fmla="*/ 640 w 650"/>
                  <a:gd name="T41" fmla="*/ 191 h 596"/>
                  <a:gd name="T42" fmla="*/ 625 w 650"/>
                  <a:gd name="T43" fmla="*/ 171 h 596"/>
                  <a:gd name="T44" fmla="*/ 580 w 650"/>
                  <a:gd name="T45" fmla="*/ 196 h 596"/>
                  <a:gd name="T46" fmla="*/ 575 w 650"/>
                  <a:gd name="T47" fmla="*/ 176 h 596"/>
                  <a:gd name="T48" fmla="*/ 525 w 650"/>
                  <a:gd name="T49" fmla="*/ 166 h 596"/>
                  <a:gd name="T50" fmla="*/ 480 w 650"/>
                  <a:gd name="T51" fmla="*/ 186 h 596"/>
                  <a:gd name="T52" fmla="*/ 465 w 650"/>
                  <a:gd name="T53" fmla="*/ 211 h 596"/>
                  <a:gd name="T54" fmla="*/ 475 w 650"/>
                  <a:gd name="T55" fmla="*/ 221 h 596"/>
                  <a:gd name="T56" fmla="*/ 420 w 650"/>
                  <a:gd name="T57" fmla="*/ 246 h 596"/>
                  <a:gd name="T58" fmla="*/ 390 w 650"/>
                  <a:gd name="T59" fmla="*/ 241 h 596"/>
                  <a:gd name="T60" fmla="*/ 380 w 650"/>
                  <a:gd name="T61" fmla="*/ 206 h 596"/>
                  <a:gd name="T62" fmla="*/ 395 w 650"/>
                  <a:gd name="T63" fmla="*/ 166 h 596"/>
                  <a:gd name="T64" fmla="*/ 385 w 650"/>
                  <a:gd name="T65" fmla="*/ 151 h 596"/>
                  <a:gd name="T66" fmla="*/ 365 w 650"/>
                  <a:gd name="T67" fmla="*/ 146 h 596"/>
                  <a:gd name="T68" fmla="*/ 340 w 650"/>
                  <a:gd name="T69" fmla="*/ 136 h 596"/>
                  <a:gd name="T70" fmla="*/ 340 w 650"/>
                  <a:gd name="T71" fmla="*/ 96 h 596"/>
                  <a:gd name="T72" fmla="*/ 305 w 650"/>
                  <a:gd name="T73" fmla="*/ 85 h 596"/>
                  <a:gd name="T74" fmla="*/ 285 w 650"/>
                  <a:gd name="T75" fmla="*/ 0 h 596"/>
                  <a:gd name="T76" fmla="*/ 270 w 650"/>
                  <a:gd name="T77" fmla="*/ 101 h 596"/>
                  <a:gd name="T78" fmla="*/ 275 w 650"/>
                  <a:gd name="T79" fmla="*/ 156 h 596"/>
                  <a:gd name="T80" fmla="*/ 205 w 650"/>
                  <a:gd name="T81" fmla="*/ 186 h 596"/>
                  <a:gd name="T82" fmla="*/ 170 w 650"/>
                  <a:gd name="T83" fmla="*/ 196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50" h="596">
                    <a:moveTo>
                      <a:pt x="170" y="196"/>
                    </a:moveTo>
                    <a:lnTo>
                      <a:pt x="165" y="241"/>
                    </a:lnTo>
                    <a:lnTo>
                      <a:pt x="135" y="296"/>
                    </a:lnTo>
                    <a:lnTo>
                      <a:pt x="0" y="351"/>
                    </a:lnTo>
                    <a:lnTo>
                      <a:pt x="85" y="406"/>
                    </a:lnTo>
                    <a:lnTo>
                      <a:pt x="170" y="476"/>
                    </a:lnTo>
                    <a:lnTo>
                      <a:pt x="145" y="491"/>
                    </a:lnTo>
                    <a:lnTo>
                      <a:pt x="150" y="536"/>
                    </a:lnTo>
                    <a:lnTo>
                      <a:pt x="185" y="591"/>
                    </a:lnTo>
                    <a:lnTo>
                      <a:pt x="255" y="586"/>
                    </a:lnTo>
                    <a:lnTo>
                      <a:pt x="325" y="596"/>
                    </a:lnTo>
                    <a:lnTo>
                      <a:pt x="390" y="586"/>
                    </a:lnTo>
                    <a:lnTo>
                      <a:pt x="400" y="546"/>
                    </a:lnTo>
                    <a:lnTo>
                      <a:pt x="400" y="471"/>
                    </a:lnTo>
                    <a:lnTo>
                      <a:pt x="445" y="391"/>
                    </a:lnTo>
                    <a:lnTo>
                      <a:pt x="540" y="351"/>
                    </a:lnTo>
                    <a:lnTo>
                      <a:pt x="600" y="341"/>
                    </a:lnTo>
                    <a:lnTo>
                      <a:pt x="610" y="296"/>
                    </a:lnTo>
                    <a:lnTo>
                      <a:pt x="650" y="246"/>
                    </a:lnTo>
                    <a:lnTo>
                      <a:pt x="640" y="216"/>
                    </a:lnTo>
                    <a:lnTo>
                      <a:pt x="640" y="191"/>
                    </a:lnTo>
                    <a:lnTo>
                      <a:pt x="625" y="171"/>
                    </a:lnTo>
                    <a:lnTo>
                      <a:pt x="580" y="196"/>
                    </a:lnTo>
                    <a:lnTo>
                      <a:pt x="575" y="176"/>
                    </a:lnTo>
                    <a:lnTo>
                      <a:pt x="525" y="166"/>
                    </a:lnTo>
                    <a:lnTo>
                      <a:pt x="480" y="186"/>
                    </a:lnTo>
                    <a:lnTo>
                      <a:pt x="465" y="211"/>
                    </a:lnTo>
                    <a:lnTo>
                      <a:pt x="475" y="221"/>
                    </a:lnTo>
                    <a:lnTo>
                      <a:pt x="420" y="246"/>
                    </a:lnTo>
                    <a:lnTo>
                      <a:pt x="390" y="241"/>
                    </a:lnTo>
                    <a:lnTo>
                      <a:pt x="380" y="206"/>
                    </a:lnTo>
                    <a:lnTo>
                      <a:pt x="395" y="166"/>
                    </a:lnTo>
                    <a:lnTo>
                      <a:pt x="385" y="151"/>
                    </a:lnTo>
                    <a:lnTo>
                      <a:pt x="365" y="146"/>
                    </a:lnTo>
                    <a:lnTo>
                      <a:pt x="340" y="136"/>
                    </a:lnTo>
                    <a:lnTo>
                      <a:pt x="340" y="96"/>
                    </a:lnTo>
                    <a:lnTo>
                      <a:pt x="305" y="85"/>
                    </a:lnTo>
                    <a:lnTo>
                      <a:pt x="285" y="0"/>
                    </a:lnTo>
                    <a:lnTo>
                      <a:pt x="270" y="101"/>
                    </a:lnTo>
                    <a:lnTo>
                      <a:pt x="275" y="156"/>
                    </a:lnTo>
                    <a:lnTo>
                      <a:pt x="205" y="186"/>
                    </a:lnTo>
                    <a:lnTo>
                      <a:pt x="170" y="196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7" name="Frihåndsform 66">
                <a:extLst>
                  <a:ext uri="{FF2B5EF4-FFF2-40B4-BE49-F238E27FC236}">
                    <a16:creationId xmlns:a16="http://schemas.microsoft.com/office/drawing/2014/main" id="{00000000-0008-0000-1300-000011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6290" y="428625"/>
                <a:ext cx="1658165" cy="1746250"/>
              </a:xfrm>
              <a:custGeom>
                <a:avLst/>
                <a:gdLst>
                  <a:gd name="T0" fmla="*/ 80 w 680"/>
                  <a:gd name="T1" fmla="*/ 661 h 661"/>
                  <a:gd name="T2" fmla="*/ 90 w 680"/>
                  <a:gd name="T3" fmla="*/ 616 h 661"/>
                  <a:gd name="T4" fmla="*/ 130 w 680"/>
                  <a:gd name="T5" fmla="*/ 566 h 661"/>
                  <a:gd name="T6" fmla="*/ 120 w 680"/>
                  <a:gd name="T7" fmla="*/ 536 h 661"/>
                  <a:gd name="T8" fmla="*/ 120 w 680"/>
                  <a:gd name="T9" fmla="*/ 511 h 661"/>
                  <a:gd name="T10" fmla="*/ 105 w 680"/>
                  <a:gd name="T11" fmla="*/ 491 h 661"/>
                  <a:gd name="T12" fmla="*/ 60 w 680"/>
                  <a:gd name="T13" fmla="*/ 516 h 661"/>
                  <a:gd name="T14" fmla="*/ 55 w 680"/>
                  <a:gd name="T15" fmla="*/ 496 h 661"/>
                  <a:gd name="T16" fmla="*/ 5 w 680"/>
                  <a:gd name="T17" fmla="*/ 486 h 661"/>
                  <a:gd name="T18" fmla="*/ 10 w 680"/>
                  <a:gd name="T19" fmla="*/ 436 h 661"/>
                  <a:gd name="T20" fmla="*/ 0 w 680"/>
                  <a:gd name="T21" fmla="*/ 405 h 661"/>
                  <a:gd name="T22" fmla="*/ 15 w 680"/>
                  <a:gd name="T23" fmla="*/ 395 h 661"/>
                  <a:gd name="T24" fmla="*/ 85 w 680"/>
                  <a:gd name="T25" fmla="*/ 410 h 661"/>
                  <a:gd name="T26" fmla="*/ 95 w 680"/>
                  <a:gd name="T27" fmla="*/ 390 h 661"/>
                  <a:gd name="T28" fmla="*/ 140 w 680"/>
                  <a:gd name="T29" fmla="*/ 360 h 661"/>
                  <a:gd name="T30" fmla="*/ 125 w 680"/>
                  <a:gd name="T31" fmla="*/ 245 h 661"/>
                  <a:gd name="T32" fmla="*/ 175 w 680"/>
                  <a:gd name="T33" fmla="*/ 230 h 661"/>
                  <a:gd name="T34" fmla="*/ 185 w 680"/>
                  <a:gd name="T35" fmla="*/ 200 h 661"/>
                  <a:gd name="T36" fmla="*/ 230 w 680"/>
                  <a:gd name="T37" fmla="*/ 170 h 661"/>
                  <a:gd name="T38" fmla="*/ 195 w 680"/>
                  <a:gd name="T39" fmla="*/ 130 h 661"/>
                  <a:gd name="T40" fmla="*/ 215 w 680"/>
                  <a:gd name="T41" fmla="*/ 90 h 661"/>
                  <a:gd name="T42" fmla="*/ 245 w 680"/>
                  <a:gd name="T43" fmla="*/ 95 h 661"/>
                  <a:gd name="T44" fmla="*/ 255 w 680"/>
                  <a:gd name="T45" fmla="*/ 140 h 661"/>
                  <a:gd name="T46" fmla="*/ 245 w 680"/>
                  <a:gd name="T47" fmla="*/ 165 h 661"/>
                  <a:gd name="T48" fmla="*/ 260 w 680"/>
                  <a:gd name="T49" fmla="*/ 190 h 661"/>
                  <a:gd name="T50" fmla="*/ 280 w 680"/>
                  <a:gd name="T51" fmla="*/ 160 h 661"/>
                  <a:gd name="T52" fmla="*/ 325 w 680"/>
                  <a:gd name="T53" fmla="*/ 315 h 661"/>
                  <a:gd name="T54" fmla="*/ 355 w 680"/>
                  <a:gd name="T55" fmla="*/ 325 h 661"/>
                  <a:gd name="T56" fmla="*/ 360 w 680"/>
                  <a:gd name="T57" fmla="*/ 210 h 661"/>
                  <a:gd name="T58" fmla="*/ 490 w 680"/>
                  <a:gd name="T59" fmla="*/ 160 h 661"/>
                  <a:gd name="T60" fmla="*/ 530 w 680"/>
                  <a:gd name="T61" fmla="*/ 100 h 661"/>
                  <a:gd name="T62" fmla="*/ 545 w 680"/>
                  <a:gd name="T63" fmla="*/ 130 h 661"/>
                  <a:gd name="T64" fmla="*/ 585 w 680"/>
                  <a:gd name="T65" fmla="*/ 90 h 661"/>
                  <a:gd name="T66" fmla="*/ 585 w 680"/>
                  <a:gd name="T67" fmla="*/ 0 h 661"/>
                  <a:gd name="T68" fmla="*/ 660 w 680"/>
                  <a:gd name="T69" fmla="*/ 10 h 661"/>
                  <a:gd name="T70" fmla="*/ 680 w 680"/>
                  <a:gd name="T71" fmla="*/ 110 h 661"/>
                  <a:gd name="T72" fmla="*/ 610 w 680"/>
                  <a:gd name="T73" fmla="*/ 155 h 661"/>
                  <a:gd name="T74" fmla="*/ 490 w 680"/>
                  <a:gd name="T75" fmla="*/ 275 h 661"/>
                  <a:gd name="T76" fmla="*/ 410 w 680"/>
                  <a:gd name="T77" fmla="*/ 345 h 661"/>
                  <a:gd name="T78" fmla="*/ 395 w 680"/>
                  <a:gd name="T79" fmla="*/ 456 h 661"/>
                  <a:gd name="T80" fmla="*/ 300 w 680"/>
                  <a:gd name="T81" fmla="*/ 541 h 661"/>
                  <a:gd name="T82" fmla="*/ 80 w 680"/>
                  <a:gd name="T83" fmla="*/ 661 h 6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80" h="661">
                    <a:moveTo>
                      <a:pt x="80" y="661"/>
                    </a:moveTo>
                    <a:lnTo>
                      <a:pt x="90" y="616"/>
                    </a:lnTo>
                    <a:lnTo>
                      <a:pt x="130" y="566"/>
                    </a:lnTo>
                    <a:lnTo>
                      <a:pt x="120" y="536"/>
                    </a:lnTo>
                    <a:lnTo>
                      <a:pt x="120" y="511"/>
                    </a:lnTo>
                    <a:lnTo>
                      <a:pt x="105" y="491"/>
                    </a:lnTo>
                    <a:lnTo>
                      <a:pt x="60" y="516"/>
                    </a:lnTo>
                    <a:lnTo>
                      <a:pt x="55" y="496"/>
                    </a:lnTo>
                    <a:lnTo>
                      <a:pt x="5" y="486"/>
                    </a:lnTo>
                    <a:lnTo>
                      <a:pt x="10" y="436"/>
                    </a:lnTo>
                    <a:lnTo>
                      <a:pt x="0" y="405"/>
                    </a:lnTo>
                    <a:lnTo>
                      <a:pt x="15" y="395"/>
                    </a:lnTo>
                    <a:lnTo>
                      <a:pt x="85" y="410"/>
                    </a:lnTo>
                    <a:lnTo>
                      <a:pt x="95" y="390"/>
                    </a:lnTo>
                    <a:lnTo>
                      <a:pt x="140" y="360"/>
                    </a:lnTo>
                    <a:lnTo>
                      <a:pt x="125" y="245"/>
                    </a:lnTo>
                    <a:lnTo>
                      <a:pt x="175" y="230"/>
                    </a:lnTo>
                    <a:lnTo>
                      <a:pt x="185" y="200"/>
                    </a:lnTo>
                    <a:lnTo>
                      <a:pt x="230" y="170"/>
                    </a:lnTo>
                    <a:lnTo>
                      <a:pt x="195" y="130"/>
                    </a:lnTo>
                    <a:lnTo>
                      <a:pt x="215" y="90"/>
                    </a:lnTo>
                    <a:lnTo>
                      <a:pt x="245" y="95"/>
                    </a:lnTo>
                    <a:lnTo>
                      <a:pt x="255" y="140"/>
                    </a:lnTo>
                    <a:lnTo>
                      <a:pt x="245" y="165"/>
                    </a:lnTo>
                    <a:lnTo>
                      <a:pt x="260" y="190"/>
                    </a:lnTo>
                    <a:lnTo>
                      <a:pt x="280" y="160"/>
                    </a:lnTo>
                    <a:lnTo>
                      <a:pt x="325" y="315"/>
                    </a:lnTo>
                    <a:lnTo>
                      <a:pt x="355" y="325"/>
                    </a:lnTo>
                    <a:lnTo>
                      <a:pt x="360" y="210"/>
                    </a:lnTo>
                    <a:lnTo>
                      <a:pt x="490" y="160"/>
                    </a:lnTo>
                    <a:lnTo>
                      <a:pt x="530" y="100"/>
                    </a:lnTo>
                    <a:lnTo>
                      <a:pt x="545" y="130"/>
                    </a:lnTo>
                    <a:lnTo>
                      <a:pt x="585" y="90"/>
                    </a:lnTo>
                    <a:lnTo>
                      <a:pt x="585" y="0"/>
                    </a:lnTo>
                    <a:lnTo>
                      <a:pt x="660" y="10"/>
                    </a:lnTo>
                    <a:lnTo>
                      <a:pt x="680" y="110"/>
                    </a:lnTo>
                    <a:lnTo>
                      <a:pt x="610" y="155"/>
                    </a:lnTo>
                    <a:lnTo>
                      <a:pt x="490" y="275"/>
                    </a:lnTo>
                    <a:lnTo>
                      <a:pt x="410" y="345"/>
                    </a:lnTo>
                    <a:lnTo>
                      <a:pt x="395" y="456"/>
                    </a:lnTo>
                    <a:lnTo>
                      <a:pt x="300" y="541"/>
                    </a:lnTo>
                    <a:lnTo>
                      <a:pt x="80" y="661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8" name="Frihåndsform 67">
                <a:extLst>
                  <a:ext uri="{FF2B5EF4-FFF2-40B4-BE49-F238E27FC236}">
                    <a16:creationId xmlns:a16="http://schemas.microsoft.com/office/drawing/2014/main" id="{00000000-0008-0000-1300-000012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0509" y="714375"/>
                <a:ext cx="1037267" cy="1698625"/>
              </a:xfrm>
              <a:custGeom>
                <a:avLst/>
                <a:gdLst>
                  <a:gd name="T0" fmla="*/ 285 w 425"/>
                  <a:gd name="T1" fmla="*/ 0 h 641"/>
                  <a:gd name="T2" fmla="*/ 215 w 425"/>
                  <a:gd name="T3" fmla="*/ 45 h 641"/>
                  <a:gd name="T4" fmla="*/ 95 w 425"/>
                  <a:gd name="T5" fmla="*/ 165 h 641"/>
                  <a:gd name="T6" fmla="*/ 15 w 425"/>
                  <a:gd name="T7" fmla="*/ 235 h 641"/>
                  <a:gd name="T8" fmla="*/ 0 w 425"/>
                  <a:gd name="T9" fmla="*/ 346 h 641"/>
                  <a:gd name="T10" fmla="*/ 100 w 425"/>
                  <a:gd name="T11" fmla="*/ 406 h 641"/>
                  <a:gd name="T12" fmla="*/ 45 w 425"/>
                  <a:gd name="T13" fmla="*/ 446 h 641"/>
                  <a:gd name="T14" fmla="*/ 55 w 425"/>
                  <a:gd name="T15" fmla="*/ 486 h 641"/>
                  <a:gd name="T16" fmla="*/ 20 w 425"/>
                  <a:gd name="T17" fmla="*/ 496 h 641"/>
                  <a:gd name="T18" fmla="*/ 45 w 425"/>
                  <a:gd name="T19" fmla="*/ 576 h 641"/>
                  <a:gd name="T20" fmla="*/ 195 w 425"/>
                  <a:gd name="T21" fmla="*/ 586 h 641"/>
                  <a:gd name="T22" fmla="*/ 215 w 425"/>
                  <a:gd name="T23" fmla="*/ 601 h 641"/>
                  <a:gd name="T24" fmla="*/ 225 w 425"/>
                  <a:gd name="T25" fmla="*/ 626 h 641"/>
                  <a:gd name="T26" fmla="*/ 260 w 425"/>
                  <a:gd name="T27" fmla="*/ 641 h 641"/>
                  <a:gd name="T28" fmla="*/ 330 w 425"/>
                  <a:gd name="T29" fmla="*/ 591 h 641"/>
                  <a:gd name="T30" fmla="*/ 380 w 425"/>
                  <a:gd name="T31" fmla="*/ 546 h 641"/>
                  <a:gd name="T32" fmla="*/ 355 w 425"/>
                  <a:gd name="T33" fmla="*/ 506 h 641"/>
                  <a:gd name="T34" fmla="*/ 360 w 425"/>
                  <a:gd name="T35" fmla="*/ 476 h 641"/>
                  <a:gd name="T36" fmla="*/ 375 w 425"/>
                  <a:gd name="T37" fmla="*/ 471 h 641"/>
                  <a:gd name="T38" fmla="*/ 390 w 425"/>
                  <a:gd name="T39" fmla="*/ 481 h 641"/>
                  <a:gd name="T40" fmla="*/ 425 w 425"/>
                  <a:gd name="T41" fmla="*/ 446 h 641"/>
                  <a:gd name="T42" fmla="*/ 380 w 425"/>
                  <a:gd name="T43" fmla="*/ 386 h 641"/>
                  <a:gd name="T44" fmla="*/ 365 w 425"/>
                  <a:gd name="T45" fmla="*/ 391 h 641"/>
                  <a:gd name="T46" fmla="*/ 330 w 425"/>
                  <a:gd name="T47" fmla="*/ 225 h 641"/>
                  <a:gd name="T48" fmla="*/ 340 w 425"/>
                  <a:gd name="T49" fmla="*/ 120 h 641"/>
                  <a:gd name="T50" fmla="*/ 285 w 425"/>
                  <a:gd name="T51" fmla="*/ 0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25" h="641">
                    <a:moveTo>
                      <a:pt x="285" y="0"/>
                    </a:moveTo>
                    <a:lnTo>
                      <a:pt x="215" y="45"/>
                    </a:lnTo>
                    <a:lnTo>
                      <a:pt x="95" y="165"/>
                    </a:lnTo>
                    <a:lnTo>
                      <a:pt x="15" y="235"/>
                    </a:lnTo>
                    <a:lnTo>
                      <a:pt x="0" y="346"/>
                    </a:lnTo>
                    <a:lnTo>
                      <a:pt x="100" y="406"/>
                    </a:lnTo>
                    <a:lnTo>
                      <a:pt x="45" y="446"/>
                    </a:lnTo>
                    <a:lnTo>
                      <a:pt x="55" y="486"/>
                    </a:lnTo>
                    <a:lnTo>
                      <a:pt x="20" y="496"/>
                    </a:lnTo>
                    <a:lnTo>
                      <a:pt x="45" y="576"/>
                    </a:lnTo>
                    <a:lnTo>
                      <a:pt x="195" y="586"/>
                    </a:lnTo>
                    <a:lnTo>
                      <a:pt x="215" y="601"/>
                    </a:lnTo>
                    <a:lnTo>
                      <a:pt x="225" y="626"/>
                    </a:lnTo>
                    <a:lnTo>
                      <a:pt x="260" y="641"/>
                    </a:lnTo>
                    <a:lnTo>
                      <a:pt x="330" y="591"/>
                    </a:lnTo>
                    <a:lnTo>
                      <a:pt x="380" y="546"/>
                    </a:lnTo>
                    <a:lnTo>
                      <a:pt x="355" y="506"/>
                    </a:lnTo>
                    <a:lnTo>
                      <a:pt x="360" y="476"/>
                    </a:lnTo>
                    <a:lnTo>
                      <a:pt x="375" y="471"/>
                    </a:lnTo>
                    <a:lnTo>
                      <a:pt x="390" y="481"/>
                    </a:lnTo>
                    <a:lnTo>
                      <a:pt x="425" y="446"/>
                    </a:lnTo>
                    <a:lnTo>
                      <a:pt x="380" y="386"/>
                    </a:lnTo>
                    <a:lnTo>
                      <a:pt x="365" y="391"/>
                    </a:lnTo>
                    <a:lnTo>
                      <a:pt x="330" y="225"/>
                    </a:lnTo>
                    <a:lnTo>
                      <a:pt x="340" y="120"/>
                    </a:ln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174D83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69" name="Frihåndsform 68">
                <a:extLst>
                  <a:ext uri="{FF2B5EF4-FFF2-40B4-BE49-F238E27FC236}">
                    <a16:creationId xmlns:a16="http://schemas.microsoft.com/office/drawing/2014/main" id="{00000000-0008-0000-1300-000013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5470" y="1635125"/>
                <a:ext cx="2410548" cy="1865313"/>
              </a:xfrm>
              <a:custGeom>
                <a:avLst/>
                <a:gdLst>
                  <a:gd name="T0" fmla="*/ 990 w 990"/>
                  <a:gd name="T1" fmla="*/ 295 h 705"/>
                  <a:gd name="T2" fmla="*/ 955 w 990"/>
                  <a:gd name="T3" fmla="*/ 280 h 705"/>
                  <a:gd name="T4" fmla="*/ 945 w 990"/>
                  <a:gd name="T5" fmla="*/ 255 h 705"/>
                  <a:gd name="T6" fmla="*/ 925 w 990"/>
                  <a:gd name="T7" fmla="*/ 240 h 705"/>
                  <a:gd name="T8" fmla="*/ 775 w 990"/>
                  <a:gd name="T9" fmla="*/ 230 h 705"/>
                  <a:gd name="T10" fmla="*/ 750 w 990"/>
                  <a:gd name="T11" fmla="*/ 150 h 705"/>
                  <a:gd name="T12" fmla="*/ 785 w 990"/>
                  <a:gd name="T13" fmla="*/ 140 h 705"/>
                  <a:gd name="T14" fmla="*/ 775 w 990"/>
                  <a:gd name="T15" fmla="*/ 100 h 705"/>
                  <a:gd name="T16" fmla="*/ 830 w 990"/>
                  <a:gd name="T17" fmla="*/ 60 h 705"/>
                  <a:gd name="T18" fmla="*/ 730 w 990"/>
                  <a:gd name="T19" fmla="*/ 0 h 705"/>
                  <a:gd name="T20" fmla="*/ 635 w 990"/>
                  <a:gd name="T21" fmla="*/ 85 h 705"/>
                  <a:gd name="T22" fmla="*/ 415 w 990"/>
                  <a:gd name="T23" fmla="*/ 205 h 705"/>
                  <a:gd name="T24" fmla="*/ 355 w 990"/>
                  <a:gd name="T25" fmla="*/ 215 h 705"/>
                  <a:gd name="T26" fmla="*/ 260 w 990"/>
                  <a:gd name="T27" fmla="*/ 255 h 705"/>
                  <a:gd name="T28" fmla="*/ 215 w 990"/>
                  <a:gd name="T29" fmla="*/ 335 h 705"/>
                  <a:gd name="T30" fmla="*/ 215 w 990"/>
                  <a:gd name="T31" fmla="*/ 410 h 705"/>
                  <a:gd name="T32" fmla="*/ 205 w 990"/>
                  <a:gd name="T33" fmla="*/ 450 h 705"/>
                  <a:gd name="T34" fmla="*/ 140 w 990"/>
                  <a:gd name="T35" fmla="*/ 460 h 705"/>
                  <a:gd name="T36" fmla="*/ 70 w 990"/>
                  <a:gd name="T37" fmla="*/ 450 h 705"/>
                  <a:gd name="T38" fmla="*/ 0 w 990"/>
                  <a:gd name="T39" fmla="*/ 455 h 705"/>
                  <a:gd name="T40" fmla="*/ 0 w 990"/>
                  <a:gd name="T41" fmla="*/ 500 h 705"/>
                  <a:gd name="T42" fmla="*/ 20 w 990"/>
                  <a:gd name="T43" fmla="*/ 540 h 705"/>
                  <a:gd name="T44" fmla="*/ 5 w 990"/>
                  <a:gd name="T45" fmla="*/ 555 h 705"/>
                  <a:gd name="T46" fmla="*/ 40 w 990"/>
                  <a:gd name="T47" fmla="*/ 600 h 705"/>
                  <a:gd name="T48" fmla="*/ 25 w 990"/>
                  <a:gd name="T49" fmla="*/ 650 h 705"/>
                  <a:gd name="T50" fmla="*/ 55 w 990"/>
                  <a:gd name="T51" fmla="*/ 690 h 705"/>
                  <a:gd name="T52" fmla="*/ 130 w 990"/>
                  <a:gd name="T53" fmla="*/ 635 h 705"/>
                  <a:gd name="T54" fmla="*/ 195 w 990"/>
                  <a:gd name="T55" fmla="*/ 665 h 705"/>
                  <a:gd name="T56" fmla="*/ 275 w 990"/>
                  <a:gd name="T57" fmla="*/ 620 h 705"/>
                  <a:gd name="T58" fmla="*/ 295 w 990"/>
                  <a:gd name="T59" fmla="*/ 655 h 705"/>
                  <a:gd name="T60" fmla="*/ 330 w 990"/>
                  <a:gd name="T61" fmla="*/ 650 h 705"/>
                  <a:gd name="T62" fmla="*/ 365 w 990"/>
                  <a:gd name="T63" fmla="*/ 705 h 705"/>
                  <a:gd name="T64" fmla="*/ 435 w 990"/>
                  <a:gd name="T65" fmla="*/ 695 h 705"/>
                  <a:gd name="T66" fmla="*/ 415 w 990"/>
                  <a:gd name="T67" fmla="*/ 605 h 705"/>
                  <a:gd name="T68" fmla="*/ 500 w 990"/>
                  <a:gd name="T69" fmla="*/ 500 h 705"/>
                  <a:gd name="T70" fmla="*/ 565 w 990"/>
                  <a:gd name="T71" fmla="*/ 525 h 705"/>
                  <a:gd name="T72" fmla="*/ 600 w 990"/>
                  <a:gd name="T73" fmla="*/ 410 h 705"/>
                  <a:gd name="T74" fmla="*/ 755 w 990"/>
                  <a:gd name="T75" fmla="*/ 310 h 705"/>
                  <a:gd name="T76" fmla="*/ 810 w 990"/>
                  <a:gd name="T77" fmla="*/ 320 h 705"/>
                  <a:gd name="T78" fmla="*/ 845 w 990"/>
                  <a:gd name="T79" fmla="*/ 410 h 705"/>
                  <a:gd name="T80" fmla="*/ 915 w 990"/>
                  <a:gd name="T81" fmla="*/ 410 h 705"/>
                  <a:gd name="T82" fmla="*/ 980 w 990"/>
                  <a:gd name="T83" fmla="*/ 315 h 705"/>
                  <a:gd name="T84" fmla="*/ 990 w 990"/>
                  <a:gd name="T85" fmla="*/ 295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990" h="705">
                    <a:moveTo>
                      <a:pt x="990" y="295"/>
                    </a:moveTo>
                    <a:lnTo>
                      <a:pt x="955" y="280"/>
                    </a:lnTo>
                    <a:lnTo>
                      <a:pt x="945" y="255"/>
                    </a:lnTo>
                    <a:lnTo>
                      <a:pt x="925" y="240"/>
                    </a:lnTo>
                    <a:lnTo>
                      <a:pt x="775" y="230"/>
                    </a:lnTo>
                    <a:lnTo>
                      <a:pt x="750" y="150"/>
                    </a:lnTo>
                    <a:lnTo>
                      <a:pt x="785" y="140"/>
                    </a:lnTo>
                    <a:lnTo>
                      <a:pt x="775" y="100"/>
                    </a:lnTo>
                    <a:lnTo>
                      <a:pt x="830" y="60"/>
                    </a:lnTo>
                    <a:lnTo>
                      <a:pt x="730" y="0"/>
                    </a:lnTo>
                    <a:lnTo>
                      <a:pt x="635" y="85"/>
                    </a:lnTo>
                    <a:lnTo>
                      <a:pt x="415" y="205"/>
                    </a:lnTo>
                    <a:lnTo>
                      <a:pt x="355" y="215"/>
                    </a:lnTo>
                    <a:lnTo>
                      <a:pt x="260" y="255"/>
                    </a:lnTo>
                    <a:lnTo>
                      <a:pt x="215" y="335"/>
                    </a:lnTo>
                    <a:lnTo>
                      <a:pt x="215" y="410"/>
                    </a:lnTo>
                    <a:lnTo>
                      <a:pt x="205" y="450"/>
                    </a:lnTo>
                    <a:lnTo>
                      <a:pt x="140" y="460"/>
                    </a:lnTo>
                    <a:lnTo>
                      <a:pt x="70" y="450"/>
                    </a:lnTo>
                    <a:lnTo>
                      <a:pt x="0" y="455"/>
                    </a:lnTo>
                    <a:lnTo>
                      <a:pt x="0" y="500"/>
                    </a:lnTo>
                    <a:lnTo>
                      <a:pt x="20" y="540"/>
                    </a:lnTo>
                    <a:lnTo>
                      <a:pt x="5" y="555"/>
                    </a:lnTo>
                    <a:lnTo>
                      <a:pt x="40" y="600"/>
                    </a:lnTo>
                    <a:lnTo>
                      <a:pt x="25" y="650"/>
                    </a:lnTo>
                    <a:lnTo>
                      <a:pt x="55" y="690"/>
                    </a:lnTo>
                    <a:lnTo>
                      <a:pt x="130" y="635"/>
                    </a:lnTo>
                    <a:lnTo>
                      <a:pt x="195" y="665"/>
                    </a:lnTo>
                    <a:lnTo>
                      <a:pt x="275" y="620"/>
                    </a:lnTo>
                    <a:lnTo>
                      <a:pt x="295" y="655"/>
                    </a:lnTo>
                    <a:lnTo>
                      <a:pt x="330" y="650"/>
                    </a:lnTo>
                    <a:lnTo>
                      <a:pt x="365" y="705"/>
                    </a:lnTo>
                    <a:lnTo>
                      <a:pt x="435" y="695"/>
                    </a:lnTo>
                    <a:lnTo>
                      <a:pt x="415" y="605"/>
                    </a:lnTo>
                    <a:lnTo>
                      <a:pt x="500" y="500"/>
                    </a:lnTo>
                    <a:lnTo>
                      <a:pt x="565" y="525"/>
                    </a:lnTo>
                    <a:lnTo>
                      <a:pt x="600" y="410"/>
                    </a:lnTo>
                    <a:lnTo>
                      <a:pt x="755" y="310"/>
                    </a:lnTo>
                    <a:lnTo>
                      <a:pt x="810" y="320"/>
                    </a:lnTo>
                    <a:lnTo>
                      <a:pt x="845" y="410"/>
                    </a:lnTo>
                    <a:lnTo>
                      <a:pt x="915" y="410"/>
                    </a:lnTo>
                    <a:lnTo>
                      <a:pt x="980" y="315"/>
                    </a:lnTo>
                    <a:lnTo>
                      <a:pt x="990" y="295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70" name="Frihåndsform 69">
                <a:extLst>
                  <a:ext uri="{FF2B5EF4-FFF2-40B4-BE49-F238E27FC236}">
                    <a16:creationId xmlns:a16="http://schemas.microsoft.com/office/drawing/2014/main" id="{00000000-0008-0000-1300-000014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0977" y="3643313"/>
                <a:ext cx="1548594" cy="2635250"/>
              </a:xfrm>
              <a:custGeom>
                <a:avLst/>
                <a:gdLst>
                  <a:gd name="T0" fmla="*/ 415 w 635"/>
                  <a:gd name="T1" fmla="*/ 0 h 995"/>
                  <a:gd name="T2" fmla="*/ 335 w 635"/>
                  <a:gd name="T3" fmla="*/ 25 h 995"/>
                  <a:gd name="T4" fmla="*/ 330 w 635"/>
                  <a:gd name="T5" fmla="*/ 40 h 995"/>
                  <a:gd name="T6" fmla="*/ 250 w 635"/>
                  <a:gd name="T7" fmla="*/ 30 h 995"/>
                  <a:gd name="T8" fmla="*/ 150 w 635"/>
                  <a:gd name="T9" fmla="*/ 20 h 995"/>
                  <a:gd name="T10" fmla="*/ 110 w 635"/>
                  <a:gd name="T11" fmla="*/ 55 h 995"/>
                  <a:gd name="T12" fmla="*/ 90 w 635"/>
                  <a:gd name="T13" fmla="*/ 125 h 995"/>
                  <a:gd name="T14" fmla="*/ 70 w 635"/>
                  <a:gd name="T15" fmla="*/ 190 h 995"/>
                  <a:gd name="T16" fmla="*/ 0 w 635"/>
                  <a:gd name="T17" fmla="*/ 235 h 995"/>
                  <a:gd name="T18" fmla="*/ 80 w 635"/>
                  <a:gd name="T19" fmla="*/ 225 h 995"/>
                  <a:gd name="T20" fmla="*/ 105 w 635"/>
                  <a:gd name="T21" fmla="*/ 225 h 995"/>
                  <a:gd name="T22" fmla="*/ 110 w 635"/>
                  <a:gd name="T23" fmla="*/ 275 h 995"/>
                  <a:gd name="T24" fmla="*/ 135 w 635"/>
                  <a:gd name="T25" fmla="*/ 265 h 995"/>
                  <a:gd name="T26" fmla="*/ 120 w 635"/>
                  <a:gd name="T27" fmla="*/ 350 h 995"/>
                  <a:gd name="T28" fmla="*/ 155 w 635"/>
                  <a:gd name="T29" fmla="*/ 380 h 995"/>
                  <a:gd name="T30" fmla="*/ 225 w 635"/>
                  <a:gd name="T31" fmla="*/ 485 h 995"/>
                  <a:gd name="T32" fmla="*/ 245 w 635"/>
                  <a:gd name="T33" fmla="*/ 675 h 995"/>
                  <a:gd name="T34" fmla="*/ 230 w 635"/>
                  <a:gd name="T35" fmla="*/ 785 h 995"/>
                  <a:gd name="T36" fmla="*/ 170 w 635"/>
                  <a:gd name="T37" fmla="*/ 910 h 995"/>
                  <a:gd name="T38" fmla="*/ 175 w 635"/>
                  <a:gd name="T39" fmla="*/ 955 h 995"/>
                  <a:gd name="T40" fmla="*/ 195 w 635"/>
                  <a:gd name="T41" fmla="*/ 995 h 995"/>
                  <a:gd name="T42" fmla="*/ 235 w 635"/>
                  <a:gd name="T43" fmla="*/ 955 h 995"/>
                  <a:gd name="T44" fmla="*/ 235 w 635"/>
                  <a:gd name="T45" fmla="*/ 930 h 995"/>
                  <a:gd name="T46" fmla="*/ 305 w 635"/>
                  <a:gd name="T47" fmla="*/ 865 h 995"/>
                  <a:gd name="T48" fmla="*/ 350 w 635"/>
                  <a:gd name="T49" fmla="*/ 850 h 995"/>
                  <a:gd name="T50" fmla="*/ 330 w 635"/>
                  <a:gd name="T51" fmla="*/ 950 h 995"/>
                  <a:gd name="T52" fmla="*/ 370 w 635"/>
                  <a:gd name="T53" fmla="*/ 940 h 995"/>
                  <a:gd name="T54" fmla="*/ 395 w 635"/>
                  <a:gd name="T55" fmla="*/ 860 h 995"/>
                  <a:gd name="T56" fmla="*/ 455 w 635"/>
                  <a:gd name="T57" fmla="*/ 840 h 995"/>
                  <a:gd name="T58" fmla="*/ 520 w 635"/>
                  <a:gd name="T59" fmla="*/ 810 h 995"/>
                  <a:gd name="T60" fmla="*/ 520 w 635"/>
                  <a:gd name="T61" fmla="*/ 735 h 995"/>
                  <a:gd name="T62" fmla="*/ 560 w 635"/>
                  <a:gd name="T63" fmla="*/ 695 h 995"/>
                  <a:gd name="T64" fmla="*/ 635 w 635"/>
                  <a:gd name="T65" fmla="*/ 690 h 995"/>
                  <a:gd name="T66" fmla="*/ 625 w 635"/>
                  <a:gd name="T67" fmla="*/ 545 h 995"/>
                  <a:gd name="T68" fmla="*/ 550 w 635"/>
                  <a:gd name="T69" fmla="*/ 405 h 995"/>
                  <a:gd name="T70" fmla="*/ 515 w 635"/>
                  <a:gd name="T71" fmla="*/ 300 h 995"/>
                  <a:gd name="T72" fmla="*/ 445 w 635"/>
                  <a:gd name="T73" fmla="*/ 205 h 995"/>
                  <a:gd name="T74" fmla="*/ 450 w 635"/>
                  <a:gd name="T75" fmla="*/ 75 h 995"/>
                  <a:gd name="T76" fmla="*/ 415 w 635"/>
                  <a:gd name="T77" fmla="*/ 0 h 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35" h="995">
                    <a:moveTo>
                      <a:pt x="415" y="0"/>
                    </a:moveTo>
                    <a:lnTo>
                      <a:pt x="335" y="25"/>
                    </a:lnTo>
                    <a:lnTo>
                      <a:pt x="330" y="40"/>
                    </a:lnTo>
                    <a:lnTo>
                      <a:pt x="250" y="30"/>
                    </a:lnTo>
                    <a:lnTo>
                      <a:pt x="150" y="20"/>
                    </a:lnTo>
                    <a:lnTo>
                      <a:pt x="110" y="55"/>
                    </a:lnTo>
                    <a:lnTo>
                      <a:pt x="90" y="125"/>
                    </a:lnTo>
                    <a:lnTo>
                      <a:pt x="70" y="190"/>
                    </a:lnTo>
                    <a:lnTo>
                      <a:pt x="0" y="235"/>
                    </a:lnTo>
                    <a:lnTo>
                      <a:pt x="80" y="225"/>
                    </a:lnTo>
                    <a:lnTo>
                      <a:pt x="105" y="225"/>
                    </a:lnTo>
                    <a:lnTo>
                      <a:pt x="110" y="275"/>
                    </a:lnTo>
                    <a:lnTo>
                      <a:pt x="135" y="265"/>
                    </a:lnTo>
                    <a:lnTo>
                      <a:pt x="120" y="350"/>
                    </a:lnTo>
                    <a:lnTo>
                      <a:pt x="155" y="380"/>
                    </a:lnTo>
                    <a:lnTo>
                      <a:pt x="225" y="485"/>
                    </a:lnTo>
                    <a:lnTo>
                      <a:pt x="245" y="675"/>
                    </a:lnTo>
                    <a:lnTo>
                      <a:pt x="230" y="785"/>
                    </a:lnTo>
                    <a:lnTo>
                      <a:pt x="170" y="910"/>
                    </a:lnTo>
                    <a:lnTo>
                      <a:pt x="175" y="955"/>
                    </a:lnTo>
                    <a:lnTo>
                      <a:pt x="195" y="995"/>
                    </a:lnTo>
                    <a:lnTo>
                      <a:pt x="235" y="955"/>
                    </a:lnTo>
                    <a:lnTo>
                      <a:pt x="235" y="930"/>
                    </a:lnTo>
                    <a:lnTo>
                      <a:pt x="305" y="865"/>
                    </a:lnTo>
                    <a:lnTo>
                      <a:pt x="350" y="850"/>
                    </a:lnTo>
                    <a:lnTo>
                      <a:pt x="330" y="950"/>
                    </a:lnTo>
                    <a:lnTo>
                      <a:pt x="370" y="940"/>
                    </a:lnTo>
                    <a:lnTo>
                      <a:pt x="395" y="860"/>
                    </a:lnTo>
                    <a:lnTo>
                      <a:pt x="455" y="840"/>
                    </a:lnTo>
                    <a:lnTo>
                      <a:pt x="520" y="810"/>
                    </a:lnTo>
                    <a:lnTo>
                      <a:pt x="520" y="735"/>
                    </a:lnTo>
                    <a:lnTo>
                      <a:pt x="560" y="695"/>
                    </a:lnTo>
                    <a:lnTo>
                      <a:pt x="635" y="690"/>
                    </a:lnTo>
                    <a:lnTo>
                      <a:pt x="625" y="545"/>
                    </a:lnTo>
                    <a:lnTo>
                      <a:pt x="550" y="405"/>
                    </a:lnTo>
                    <a:lnTo>
                      <a:pt x="515" y="300"/>
                    </a:lnTo>
                    <a:lnTo>
                      <a:pt x="445" y="205"/>
                    </a:lnTo>
                    <a:lnTo>
                      <a:pt x="450" y="75"/>
                    </a:lnTo>
                    <a:lnTo>
                      <a:pt x="415" y="0"/>
                    </a:lnTo>
                    <a:close/>
                  </a:path>
                </a:pathLst>
              </a:custGeom>
              <a:solidFill>
                <a:srgbClr val="B8D5F2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71" name="Frihåndsform 70">
                <a:extLst>
                  <a:ext uri="{FF2B5EF4-FFF2-40B4-BE49-F238E27FC236}">
                    <a16:creationId xmlns:a16="http://schemas.microsoft.com/office/drawing/2014/main" id="{00000000-0008-0000-1300-000015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329" y="3270249"/>
                <a:ext cx="1103008" cy="2198688"/>
              </a:xfrm>
              <a:custGeom>
                <a:avLst/>
                <a:gdLst>
                  <a:gd name="T0" fmla="*/ 455 w 455"/>
                  <a:gd name="T1" fmla="*/ 85 h 830"/>
                  <a:gd name="T2" fmla="*/ 420 w 455"/>
                  <a:gd name="T3" fmla="*/ 30 h 830"/>
                  <a:gd name="T4" fmla="*/ 385 w 455"/>
                  <a:gd name="T5" fmla="*/ 35 h 830"/>
                  <a:gd name="T6" fmla="*/ 365 w 455"/>
                  <a:gd name="T7" fmla="*/ 0 h 830"/>
                  <a:gd name="T8" fmla="*/ 285 w 455"/>
                  <a:gd name="T9" fmla="*/ 45 h 830"/>
                  <a:gd name="T10" fmla="*/ 220 w 455"/>
                  <a:gd name="T11" fmla="*/ 15 h 830"/>
                  <a:gd name="T12" fmla="*/ 145 w 455"/>
                  <a:gd name="T13" fmla="*/ 70 h 830"/>
                  <a:gd name="T14" fmla="*/ 35 w 455"/>
                  <a:gd name="T15" fmla="*/ 95 h 830"/>
                  <a:gd name="T16" fmla="*/ 0 w 455"/>
                  <a:gd name="T17" fmla="*/ 120 h 830"/>
                  <a:gd name="T18" fmla="*/ 0 w 455"/>
                  <a:gd name="T19" fmla="*/ 140 h 830"/>
                  <a:gd name="T20" fmla="*/ 35 w 455"/>
                  <a:gd name="T21" fmla="*/ 215 h 830"/>
                  <a:gd name="T22" fmla="*/ 30 w 455"/>
                  <a:gd name="T23" fmla="*/ 345 h 830"/>
                  <a:gd name="T24" fmla="*/ 100 w 455"/>
                  <a:gd name="T25" fmla="*/ 440 h 830"/>
                  <a:gd name="T26" fmla="*/ 135 w 455"/>
                  <a:gd name="T27" fmla="*/ 545 h 830"/>
                  <a:gd name="T28" fmla="*/ 210 w 455"/>
                  <a:gd name="T29" fmla="*/ 685 h 830"/>
                  <a:gd name="T30" fmla="*/ 220 w 455"/>
                  <a:gd name="T31" fmla="*/ 830 h 830"/>
                  <a:gd name="T32" fmla="*/ 310 w 455"/>
                  <a:gd name="T33" fmla="*/ 795 h 830"/>
                  <a:gd name="T34" fmla="*/ 330 w 455"/>
                  <a:gd name="T35" fmla="*/ 720 h 830"/>
                  <a:gd name="T36" fmla="*/ 355 w 455"/>
                  <a:gd name="T37" fmla="*/ 690 h 830"/>
                  <a:gd name="T38" fmla="*/ 365 w 455"/>
                  <a:gd name="T39" fmla="*/ 650 h 830"/>
                  <a:gd name="T40" fmla="*/ 380 w 455"/>
                  <a:gd name="T41" fmla="*/ 580 h 830"/>
                  <a:gd name="T42" fmla="*/ 425 w 455"/>
                  <a:gd name="T43" fmla="*/ 580 h 830"/>
                  <a:gd name="T44" fmla="*/ 435 w 455"/>
                  <a:gd name="T45" fmla="*/ 465 h 830"/>
                  <a:gd name="T46" fmla="*/ 445 w 455"/>
                  <a:gd name="T47" fmla="*/ 435 h 830"/>
                  <a:gd name="T48" fmla="*/ 445 w 455"/>
                  <a:gd name="T49" fmla="*/ 280 h 830"/>
                  <a:gd name="T50" fmla="*/ 425 w 455"/>
                  <a:gd name="T51" fmla="*/ 230 h 830"/>
                  <a:gd name="T52" fmla="*/ 425 w 455"/>
                  <a:gd name="T53" fmla="*/ 130 h 830"/>
                  <a:gd name="T54" fmla="*/ 450 w 455"/>
                  <a:gd name="T55" fmla="*/ 125 h 830"/>
                  <a:gd name="T56" fmla="*/ 450 w 455"/>
                  <a:gd name="T57" fmla="*/ 105 h 830"/>
                  <a:gd name="T58" fmla="*/ 455 w 455"/>
                  <a:gd name="T59" fmla="*/ 85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455" h="830">
                    <a:moveTo>
                      <a:pt x="455" y="85"/>
                    </a:moveTo>
                    <a:lnTo>
                      <a:pt x="420" y="30"/>
                    </a:lnTo>
                    <a:lnTo>
                      <a:pt x="385" y="35"/>
                    </a:lnTo>
                    <a:lnTo>
                      <a:pt x="365" y="0"/>
                    </a:lnTo>
                    <a:lnTo>
                      <a:pt x="285" y="45"/>
                    </a:lnTo>
                    <a:lnTo>
                      <a:pt x="220" y="15"/>
                    </a:lnTo>
                    <a:lnTo>
                      <a:pt x="145" y="70"/>
                    </a:lnTo>
                    <a:lnTo>
                      <a:pt x="35" y="95"/>
                    </a:lnTo>
                    <a:lnTo>
                      <a:pt x="0" y="120"/>
                    </a:lnTo>
                    <a:lnTo>
                      <a:pt x="0" y="140"/>
                    </a:lnTo>
                    <a:lnTo>
                      <a:pt x="35" y="215"/>
                    </a:lnTo>
                    <a:lnTo>
                      <a:pt x="30" y="345"/>
                    </a:lnTo>
                    <a:lnTo>
                      <a:pt x="100" y="440"/>
                    </a:lnTo>
                    <a:lnTo>
                      <a:pt x="135" y="545"/>
                    </a:lnTo>
                    <a:lnTo>
                      <a:pt x="210" y="685"/>
                    </a:lnTo>
                    <a:lnTo>
                      <a:pt x="220" y="830"/>
                    </a:lnTo>
                    <a:lnTo>
                      <a:pt x="310" y="795"/>
                    </a:lnTo>
                    <a:lnTo>
                      <a:pt x="330" y="720"/>
                    </a:lnTo>
                    <a:lnTo>
                      <a:pt x="355" y="690"/>
                    </a:lnTo>
                    <a:lnTo>
                      <a:pt x="365" y="650"/>
                    </a:lnTo>
                    <a:lnTo>
                      <a:pt x="380" y="580"/>
                    </a:lnTo>
                    <a:lnTo>
                      <a:pt x="425" y="580"/>
                    </a:lnTo>
                    <a:lnTo>
                      <a:pt x="435" y="465"/>
                    </a:lnTo>
                    <a:lnTo>
                      <a:pt x="445" y="435"/>
                    </a:lnTo>
                    <a:lnTo>
                      <a:pt x="445" y="280"/>
                    </a:lnTo>
                    <a:lnTo>
                      <a:pt x="425" y="230"/>
                    </a:lnTo>
                    <a:lnTo>
                      <a:pt x="425" y="130"/>
                    </a:lnTo>
                    <a:lnTo>
                      <a:pt x="450" y="125"/>
                    </a:lnTo>
                    <a:lnTo>
                      <a:pt x="450" y="105"/>
                    </a:lnTo>
                    <a:lnTo>
                      <a:pt x="455" y="85"/>
                    </a:lnTo>
                    <a:close/>
                  </a:path>
                </a:pathLst>
              </a:custGeom>
              <a:solidFill>
                <a:srgbClr val="206CB6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  <p:sp>
            <p:nvSpPr>
              <p:cNvPr id="72" name="Frihåndsform 71">
                <a:extLst>
                  <a:ext uri="{FF2B5EF4-FFF2-40B4-BE49-F238E27FC236}">
                    <a16:creationId xmlns:a16="http://schemas.microsoft.com/office/drawing/2014/main" id="{00000000-0008-0000-1300-000016A80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6290" y="5373688"/>
                <a:ext cx="2381329" cy="2238375"/>
              </a:xfrm>
              <a:custGeom>
                <a:avLst/>
                <a:gdLst>
                  <a:gd name="T0" fmla="*/ 125 w 980"/>
                  <a:gd name="T1" fmla="*/ 340 h 845"/>
                  <a:gd name="T2" fmla="*/ 165 w 980"/>
                  <a:gd name="T3" fmla="*/ 300 h 845"/>
                  <a:gd name="T4" fmla="*/ 165 w 980"/>
                  <a:gd name="T5" fmla="*/ 275 h 845"/>
                  <a:gd name="T6" fmla="*/ 235 w 980"/>
                  <a:gd name="T7" fmla="*/ 210 h 845"/>
                  <a:gd name="T8" fmla="*/ 280 w 980"/>
                  <a:gd name="T9" fmla="*/ 195 h 845"/>
                  <a:gd name="T10" fmla="*/ 260 w 980"/>
                  <a:gd name="T11" fmla="*/ 295 h 845"/>
                  <a:gd name="T12" fmla="*/ 300 w 980"/>
                  <a:gd name="T13" fmla="*/ 285 h 845"/>
                  <a:gd name="T14" fmla="*/ 325 w 980"/>
                  <a:gd name="T15" fmla="*/ 205 h 845"/>
                  <a:gd name="T16" fmla="*/ 385 w 980"/>
                  <a:gd name="T17" fmla="*/ 185 h 845"/>
                  <a:gd name="T18" fmla="*/ 450 w 980"/>
                  <a:gd name="T19" fmla="*/ 155 h 845"/>
                  <a:gd name="T20" fmla="*/ 450 w 980"/>
                  <a:gd name="T21" fmla="*/ 80 h 845"/>
                  <a:gd name="T22" fmla="*/ 490 w 980"/>
                  <a:gd name="T23" fmla="*/ 40 h 845"/>
                  <a:gd name="T24" fmla="*/ 565 w 980"/>
                  <a:gd name="T25" fmla="*/ 35 h 845"/>
                  <a:gd name="T26" fmla="*/ 565 w 980"/>
                  <a:gd name="T27" fmla="*/ 35 h 845"/>
                  <a:gd name="T28" fmla="*/ 655 w 980"/>
                  <a:gd name="T29" fmla="*/ 0 h 845"/>
                  <a:gd name="T30" fmla="*/ 690 w 980"/>
                  <a:gd name="T31" fmla="*/ 0 h 845"/>
                  <a:gd name="T32" fmla="*/ 655 w 980"/>
                  <a:gd name="T33" fmla="*/ 195 h 845"/>
                  <a:gd name="T34" fmla="*/ 675 w 980"/>
                  <a:gd name="T35" fmla="*/ 270 h 845"/>
                  <a:gd name="T36" fmla="*/ 670 w 980"/>
                  <a:gd name="T37" fmla="*/ 385 h 845"/>
                  <a:gd name="T38" fmla="*/ 655 w 980"/>
                  <a:gd name="T39" fmla="*/ 430 h 845"/>
                  <a:gd name="T40" fmla="*/ 660 w 980"/>
                  <a:gd name="T41" fmla="*/ 450 h 845"/>
                  <a:gd name="T42" fmla="*/ 745 w 980"/>
                  <a:gd name="T43" fmla="*/ 465 h 845"/>
                  <a:gd name="T44" fmla="*/ 845 w 980"/>
                  <a:gd name="T45" fmla="*/ 465 h 845"/>
                  <a:gd name="T46" fmla="*/ 835 w 980"/>
                  <a:gd name="T47" fmla="*/ 540 h 845"/>
                  <a:gd name="T48" fmla="*/ 865 w 980"/>
                  <a:gd name="T49" fmla="*/ 540 h 845"/>
                  <a:gd name="T50" fmla="*/ 875 w 980"/>
                  <a:gd name="T51" fmla="*/ 585 h 845"/>
                  <a:gd name="T52" fmla="*/ 840 w 980"/>
                  <a:gd name="T53" fmla="*/ 620 h 845"/>
                  <a:gd name="T54" fmla="*/ 895 w 980"/>
                  <a:gd name="T55" fmla="*/ 700 h 845"/>
                  <a:gd name="T56" fmla="*/ 980 w 980"/>
                  <a:gd name="T57" fmla="*/ 740 h 845"/>
                  <a:gd name="T58" fmla="*/ 900 w 980"/>
                  <a:gd name="T59" fmla="*/ 830 h 845"/>
                  <a:gd name="T60" fmla="*/ 775 w 980"/>
                  <a:gd name="T61" fmla="*/ 795 h 845"/>
                  <a:gd name="T62" fmla="*/ 715 w 980"/>
                  <a:gd name="T63" fmla="*/ 845 h 845"/>
                  <a:gd name="T64" fmla="*/ 635 w 980"/>
                  <a:gd name="T65" fmla="*/ 795 h 845"/>
                  <a:gd name="T66" fmla="*/ 630 w 980"/>
                  <a:gd name="T67" fmla="*/ 730 h 845"/>
                  <a:gd name="T68" fmla="*/ 410 w 980"/>
                  <a:gd name="T69" fmla="*/ 695 h 845"/>
                  <a:gd name="T70" fmla="*/ 380 w 980"/>
                  <a:gd name="T71" fmla="*/ 575 h 845"/>
                  <a:gd name="T72" fmla="*/ 295 w 980"/>
                  <a:gd name="T73" fmla="*/ 585 h 845"/>
                  <a:gd name="T74" fmla="*/ 270 w 980"/>
                  <a:gd name="T75" fmla="*/ 600 h 845"/>
                  <a:gd name="T76" fmla="*/ 125 w 980"/>
                  <a:gd name="T77" fmla="*/ 545 h 845"/>
                  <a:gd name="T78" fmla="*/ 80 w 980"/>
                  <a:gd name="T79" fmla="*/ 545 h 845"/>
                  <a:gd name="T80" fmla="*/ 45 w 980"/>
                  <a:gd name="T81" fmla="*/ 585 h 845"/>
                  <a:gd name="T82" fmla="*/ 0 w 980"/>
                  <a:gd name="T83" fmla="*/ 500 h 845"/>
                  <a:gd name="T84" fmla="*/ 50 w 980"/>
                  <a:gd name="T85" fmla="*/ 420 h 845"/>
                  <a:gd name="T86" fmla="*/ 105 w 980"/>
                  <a:gd name="T87" fmla="*/ 300 h 845"/>
                  <a:gd name="T88" fmla="*/ 125 w 980"/>
                  <a:gd name="T89" fmla="*/ 340 h 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80" h="845">
                    <a:moveTo>
                      <a:pt x="125" y="340"/>
                    </a:moveTo>
                    <a:lnTo>
                      <a:pt x="165" y="300"/>
                    </a:lnTo>
                    <a:lnTo>
                      <a:pt x="165" y="275"/>
                    </a:lnTo>
                    <a:lnTo>
                      <a:pt x="235" y="210"/>
                    </a:lnTo>
                    <a:lnTo>
                      <a:pt x="280" y="195"/>
                    </a:lnTo>
                    <a:lnTo>
                      <a:pt x="260" y="295"/>
                    </a:lnTo>
                    <a:lnTo>
                      <a:pt x="300" y="285"/>
                    </a:lnTo>
                    <a:lnTo>
                      <a:pt x="325" y="205"/>
                    </a:lnTo>
                    <a:lnTo>
                      <a:pt x="385" y="185"/>
                    </a:lnTo>
                    <a:lnTo>
                      <a:pt x="450" y="155"/>
                    </a:lnTo>
                    <a:lnTo>
                      <a:pt x="450" y="80"/>
                    </a:lnTo>
                    <a:lnTo>
                      <a:pt x="490" y="40"/>
                    </a:lnTo>
                    <a:lnTo>
                      <a:pt x="565" y="35"/>
                    </a:lnTo>
                    <a:lnTo>
                      <a:pt x="565" y="35"/>
                    </a:lnTo>
                    <a:lnTo>
                      <a:pt x="655" y="0"/>
                    </a:lnTo>
                    <a:lnTo>
                      <a:pt x="690" y="0"/>
                    </a:lnTo>
                    <a:lnTo>
                      <a:pt x="655" y="195"/>
                    </a:lnTo>
                    <a:lnTo>
                      <a:pt x="675" y="270"/>
                    </a:lnTo>
                    <a:lnTo>
                      <a:pt x="670" y="385"/>
                    </a:lnTo>
                    <a:lnTo>
                      <a:pt x="655" y="430"/>
                    </a:lnTo>
                    <a:lnTo>
                      <a:pt x="660" y="450"/>
                    </a:lnTo>
                    <a:lnTo>
                      <a:pt x="745" y="465"/>
                    </a:lnTo>
                    <a:lnTo>
                      <a:pt x="845" y="465"/>
                    </a:lnTo>
                    <a:lnTo>
                      <a:pt x="835" y="540"/>
                    </a:lnTo>
                    <a:lnTo>
                      <a:pt x="865" y="540"/>
                    </a:lnTo>
                    <a:lnTo>
                      <a:pt x="875" y="585"/>
                    </a:lnTo>
                    <a:lnTo>
                      <a:pt x="840" y="620"/>
                    </a:lnTo>
                    <a:lnTo>
                      <a:pt x="895" y="700"/>
                    </a:lnTo>
                    <a:lnTo>
                      <a:pt x="980" y="740"/>
                    </a:lnTo>
                    <a:lnTo>
                      <a:pt x="900" y="830"/>
                    </a:lnTo>
                    <a:lnTo>
                      <a:pt x="775" y="795"/>
                    </a:lnTo>
                    <a:lnTo>
                      <a:pt x="715" y="845"/>
                    </a:lnTo>
                    <a:lnTo>
                      <a:pt x="635" y="795"/>
                    </a:lnTo>
                    <a:lnTo>
                      <a:pt x="630" y="730"/>
                    </a:lnTo>
                    <a:lnTo>
                      <a:pt x="410" y="695"/>
                    </a:lnTo>
                    <a:lnTo>
                      <a:pt x="380" y="575"/>
                    </a:lnTo>
                    <a:lnTo>
                      <a:pt x="295" y="585"/>
                    </a:lnTo>
                    <a:lnTo>
                      <a:pt x="270" y="600"/>
                    </a:lnTo>
                    <a:lnTo>
                      <a:pt x="125" y="545"/>
                    </a:lnTo>
                    <a:lnTo>
                      <a:pt x="80" y="545"/>
                    </a:lnTo>
                    <a:lnTo>
                      <a:pt x="45" y="585"/>
                    </a:lnTo>
                    <a:lnTo>
                      <a:pt x="0" y="500"/>
                    </a:lnTo>
                    <a:lnTo>
                      <a:pt x="50" y="420"/>
                    </a:lnTo>
                    <a:lnTo>
                      <a:pt x="105" y="300"/>
                    </a:lnTo>
                    <a:lnTo>
                      <a:pt x="125" y="340"/>
                    </a:lnTo>
                    <a:close/>
                  </a:path>
                </a:pathLst>
              </a:custGeom>
              <a:solidFill>
                <a:srgbClr val="174D83"/>
              </a:solidFill>
              <a:ln w="15240">
                <a:solidFill>
                  <a:schemeClr val="bg2">
                    <a:lumMod val="5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sz="2400"/>
              </a:p>
            </p:txBody>
          </p:sp>
        </p:grpSp>
        <p:sp>
          <p:nvSpPr>
            <p:cNvPr id="31" name="TekstSylinder 47">
              <a:extLst>
                <a:ext uri="{FF2B5EF4-FFF2-40B4-BE49-F238E27FC236}">
                  <a16:creationId xmlns:a16="http://schemas.microsoft.com/office/drawing/2014/main" id="{00000000-0008-0000-1300-000030000000}"/>
                </a:ext>
              </a:extLst>
            </p:cNvPr>
            <p:cNvSpPr txBox="1"/>
            <p:nvPr/>
          </p:nvSpPr>
          <p:spPr>
            <a:xfrm>
              <a:off x="3508628" y="5308569"/>
              <a:ext cx="842950" cy="26197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 dirty="0">
                  <a:solidFill>
                    <a:schemeClr val="bg1"/>
                  </a:solidFill>
                </a:rPr>
                <a:t>Østensjø</a:t>
              </a:r>
            </a:p>
          </p:txBody>
        </p:sp>
        <p:sp>
          <p:nvSpPr>
            <p:cNvPr id="39" name="TekstSylinder 48">
              <a:extLst>
                <a:ext uri="{FF2B5EF4-FFF2-40B4-BE49-F238E27FC236}">
                  <a16:creationId xmlns:a16="http://schemas.microsoft.com/office/drawing/2014/main" id="{00000000-0008-0000-1300-000031000000}"/>
                </a:ext>
              </a:extLst>
            </p:cNvPr>
            <p:cNvSpPr txBox="1"/>
            <p:nvPr/>
          </p:nvSpPr>
          <p:spPr>
            <a:xfrm>
              <a:off x="2733222" y="5812611"/>
              <a:ext cx="940021" cy="2845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/>
                <a:t>Nordstrand</a:t>
              </a:r>
              <a:endParaRPr lang="nb-NO" sz="1400"/>
            </a:p>
          </p:txBody>
        </p:sp>
        <p:sp>
          <p:nvSpPr>
            <p:cNvPr id="40" name="TekstSylinder 49">
              <a:extLst>
                <a:ext uri="{FF2B5EF4-FFF2-40B4-BE49-F238E27FC236}">
                  <a16:creationId xmlns:a16="http://schemas.microsoft.com/office/drawing/2014/main" id="{00000000-0008-0000-1300-000032000000}"/>
                </a:ext>
              </a:extLst>
            </p:cNvPr>
            <p:cNvSpPr txBox="1"/>
            <p:nvPr/>
          </p:nvSpPr>
          <p:spPr>
            <a:xfrm>
              <a:off x="3122583" y="7431786"/>
              <a:ext cx="1329074" cy="22975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>
                  <a:solidFill>
                    <a:schemeClr val="bg1"/>
                  </a:solidFill>
                </a:rPr>
                <a:t>Søndre</a:t>
              </a:r>
              <a:r>
                <a:rPr lang="nb-NO" sz="1400">
                  <a:solidFill>
                    <a:schemeClr val="bg1"/>
                  </a:solidFill>
                </a:rPr>
                <a:t> </a:t>
              </a:r>
              <a:r>
                <a:rPr lang="nb-NO" sz="1200">
                  <a:solidFill>
                    <a:schemeClr val="bg1"/>
                  </a:solidFill>
                </a:rPr>
                <a:t>Nordstrand</a:t>
              </a:r>
              <a:endParaRPr lang="nb-NO" sz="1400">
                <a:solidFill>
                  <a:schemeClr val="bg1"/>
                </a:solidFill>
              </a:endParaRPr>
            </a:p>
          </p:txBody>
        </p:sp>
        <p:sp>
          <p:nvSpPr>
            <p:cNvPr id="41" name="TekstSylinder 50">
              <a:extLst>
                <a:ext uri="{FF2B5EF4-FFF2-40B4-BE49-F238E27FC236}">
                  <a16:creationId xmlns:a16="http://schemas.microsoft.com/office/drawing/2014/main" id="{00000000-0008-0000-1300-000033000000}"/>
                </a:ext>
              </a:extLst>
            </p:cNvPr>
            <p:cNvSpPr txBox="1"/>
            <p:nvPr/>
          </p:nvSpPr>
          <p:spPr>
            <a:xfrm>
              <a:off x="4227029" y="4151532"/>
              <a:ext cx="558641" cy="27642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>
                  <a:solidFill>
                    <a:schemeClr val="bg1"/>
                  </a:solidFill>
                </a:rPr>
                <a:t>Alna</a:t>
              </a:r>
              <a:endParaRPr lang="nb-NO" sz="1400">
                <a:solidFill>
                  <a:schemeClr val="bg1"/>
                </a:solidFill>
              </a:endParaRPr>
            </a:p>
          </p:txBody>
        </p:sp>
        <p:sp>
          <p:nvSpPr>
            <p:cNvPr id="42" name="TekstSylinder 51">
              <a:extLst>
                <a:ext uri="{FF2B5EF4-FFF2-40B4-BE49-F238E27FC236}">
                  <a16:creationId xmlns:a16="http://schemas.microsoft.com/office/drawing/2014/main" id="{00000000-0008-0000-1300-000034000000}"/>
                </a:ext>
              </a:extLst>
            </p:cNvPr>
            <p:cNvSpPr txBox="1"/>
            <p:nvPr/>
          </p:nvSpPr>
          <p:spPr>
            <a:xfrm>
              <a:off x="5107790" y="3189800"/>
              <a:ext cx="860414" cy="26476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>
                  <a:solidFill>
                    <a:schemeClr val="bg1"/>
                  </a:solidFill>
                </a:rPr>
                <a:t>Stovner</a:t>
              </a:r>
              <a:endParaRPr lang="nb-NO" sz="1467">
                <a:solidFill>
                  <a:schemeClr val="bg1"/>
                </a:solidFill>
              </a:endParaRPr>
            </a:p>
          </p:txBody>
        </p:sp>
        <p:sp>
          <p:nvSpPr>
            <p:cNvPr id="43" name="TekstSylinder 52">
              <a:extLst>
                <a:ext uri="{FF2B5EF4-FFF2-40B4-BE49-F238E27FC236}">
                  <a16:creationId xmlns:a16="http://schemas.microsoft.com/office/drawing/2014/main" id="{00000000-0008-0000-1300-000035000000}"/>
                </a:ext>
              </a:extLst>
            </p:cNvPr>
            <p:cNvSpPr txBox="1"/>
            <p:nvPr/>
          </p:nvSpPr>
          <p:spPr>
            <a:xfrm>
              <a:off x="4451657" y="3293545"/>
              <a:ext cx="771454" cy="22755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>
                  <a:solidFill>
                    <a:schemeClr val="bg1"/>
                  </a:solidFill>
                </a:rPr>
                <a:t>Grorud</a:t>
              </a:r>
            </a:p>
          </p:txBody>
        </p:sp>
        <p:sp>
          <p:nvSpPr>
            <p:cNvPr id="44" name="TekstSylinder 53">
              <a:extLst>
                <a:ext uri="{FF2B5EF4-FFF2-40B4-BE49-F238E27FC236}">
                  <a16:creationId xmlns:a16="http://schemas.microsoft.com/office/drawing/2014/main" id="{00000000-0008-0000-1300-000036000000}"/>
                </a:ext>
              </a:extLst>
            </p:cNvPr>
            <p:cNvSpPr txBox="1"/>
            <p:nvPr/>
          </p:nvSpPr>
          <p:spPr>
            <a:xfrm>
              <a:off x="3486249" y="3867007"/>
              <a:ext cx="660422" cy="2845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>
                  <a:solidFill>
                    <a:schemeClr val="bg1"/>
                  </a:solidFill>
                </a:rPr>
                <a:t>Bjerke</a:t>
              </a:r>
              <a:endParaRPr lang="nb-NO" sz="1467">
                <a:solidFill>
                  <a:schemeClr val="bg1"/>
                </a:solidFill>
              </a:endParaRPr>
            </a:p>
          </p:txBody>
        </p:sp>
        <p:sp>
          <p:nvSpPr>
            <p:cNvPr id="45" name="TekstSylinder 54">
              <a:extLst>
                <a:ext uri="{FF2B5EF4-FFF2-40B4-BE49-F238E27FC236}">
                  <a16:creationId xmlns:a16="http://schemas.microsoft.com/office/drawing/2014/main" id="{00000000-0008-0000-1300-000037000000}"/>
                </a:ext>
              </a:extLst>
            </p:cNvPr>
            <p:cNvSpPr txBox="1"/>
            <p:nvPr/>
          </p:nvSpPr>
          <p:spPr>
            <a:xfrm>
              <a:off x="2604545" y="4271241"/>
              <a:ext cx="1082219" cy="256767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 dirty="0">
                  <a:solidFill>
                    <a:schemeClr val="bg1"/>
                  </a:solidFill>
                </a:rPr>
                <a:t>Grünerløkka</a:t>
              </a:r>
              <a:endParaRPr lang="nb-NO" sz="1400" dirty="0">
                <a:solidFill>
                  <a:schemeClr val="bg1"/>
                </a:solidFill>
              </a:endParaRPr>
            </a:p>
          </p:txBody>
        </p:sp>
        <p:sp>
          <p:nvSpPr>
            <p:cNvPr id="46" name="TekstSylinder 55">
              <a:extLst>
                <a:ext uri="{FF2B5EF4-FFF2-40B4-BE49-F238E27FC236}">
                  <a16:creationId xmlns:a16="http://schemas.microsoft.com/office/drawing/2014/main" id="{00000000-0008-0000-1300-000038000000}"/>
                </a:ext>
              </a:extLst>
            </p:cNvPr>
            <p:cNvSpPr txBox="1"/>
            <p:nvPr/>
          </p:nvSpPr>
          <p:spPr>
            <a:xfrm>
              <a:off x="2614217" y="3806148"/>
              <a:ext cx="712692" cy="2845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 dirty="0">
                  <a:solidFill>
                    <a:schemeClr val="bg1"/>
                  </a:solidFill>
                </a:rPr>
                <a:t>Sagene</a:t>
              </a:r>
              <a:endParaRPr lang="nb-NO" sz="1400" dirty="0">
                <a:solidFill>
                  <a:schemeClr val="bg1"/>
                </a:solidFill>
              </a:endParaRPr>
            </a:p>
          </p:txBody>
        </p:sp>
        <p:sp>
          <p:nvSpPr>
            <p:cNvPr id="47" name="TekstSylinder 56">
              <a:extLst>
                <a:ext uri="{FF2B5EF4-FFF2-40B4-BE49-F238E27FC236}">
                  <a16:creationId xmlns:a16="http://schemas.microsoft.com/office/drawing/2014/main" id="{00000000-0008-0000-1300-000039000000}"/>
                </a:ext>
              </a:extLst>
            </p:cNvPr>
            <p:cNvSpPr txBox="1"/>
            <p:nvPr/>
          </p:nvSpPr>
          <p:spPr>
            <a:xfrm>
              <a:off x="2344593" y="3106419"/>
              <a:ext cx="1020492" cy="33819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/>
                <a:t>Nordre</a:t>
              </a:r>
              <a:r>
                <a:rPr lang="nb-NO" sz="1467"/>
                <a:t> </a:t>
              </a:r>
              <a:r>
                <a:rPr lang="nb-NO" sz="1200"/>
                <a:t>Aker</a:t>
              </a:r>
              <a:endParaRPr lang="nb-NO" sz="1467"/>
            </a:p>
          </p:txBody>
        </p:sp>
        <p:sp>
          <p:nvSpPr>
            <p:cNvPr id="48" name="TekstSylinder 57">
              <a:extLst>
                <a:ext uri="{FF2B5EF4-FFF2-40B4-BE49-F238E27FC236}">
                  <a16:creationId xmlns:a16="http://schemas.microsoft.com/office/drawing/2014/main" id="{00000000-0008-0000-1300-00003A000000}"/>
                </a:ext>
              </a:extLst>
            </p:cNvPr>
            <p:cNvSpPr txBox="1"/>
            <p:nvPr/>
          </p:nvSpPr>
          <p:spPr>
            <a:xfrm>
              <a:off x="902242" y="3242438"/>
              <a:ext cx="1049538" cy="2937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/>
                <a:t>Vestre</a:t>
              </a:r>
              <a:r>
                <a:rPr lang="nb-NO" sz="1400"/>
                <a:t> Aker</a:t>
              </a:r>
              <a:endParaRPr lang="nb-NO" sz="1467"/>
            </a:p>
          </p:txBody>
        </p:sp>
        <p:sp>
          <p:nvSpPr>
            <p:cNvPr id="49" name="TekstSylinder 58">
              <a:extLst>
                <a:ext uri="{FF2B5EF4-FFF2-40B4-BE49-F238E27FC236}">
                  <a16:creationId xmlns:a16="http://schemas.microsoft.com/office/drawing/2014/main" id="{00000000-0008-0000-1300-00003B000000}"/>
                </a:ext>
              </a:extLst>
            </p:cNvPr>
            <p:cNvSpPr txBox="1"/>
            <p:nvPr/>
          </p:nvSpPr>
          <p:spPr>
            <a:xfrm>
              <a:off x="915003" y="3999697"/>
              <a:ext cx="602970" cy="27763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 dirty="0">
                  <a:solidFill>
                    <a:schemeClr val="bg1"/>
                  </a:solidFill>
                </a:rPr>
                <a:t>Ullern</a:t>
              </a:r>
            </a:p>
          </p:txBody>
        </p:sp>
        <p:sp>
          <p:nvSpPr>
            <p:cNvPr id="50" name="TekstSylinder 59">
              <a:extLst>
                <a:ext uri="{FF2B5EF4-FFF2-40B4-BE49-F238E27FC236}">
                  <a16:creationId xmlns:a16="http://schemas.microsoft.com/office/drawing/2014/main" id="{00000000-0008-0000-1300-00003C000000}"/>
                </a:ext>
              </a:extLst>
            </p:cNvPr>
            <p:cNvSpPr txBox="1"/>
            <p:nvPr/>
          </p:nvSpPr>
          <p:spPr>
            <a:xfrm>
              <a:off x="1578541" y="4386747"/>
              <a:ext cx="780708" cy="27642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 dirty="0">
                  <a:solidFill>
                    <a:schemeClr val="bg1"/>
                  </a:solidFill>
                </a:rPr>
                <a:t>Frogner</a:t>
              </a:r>
              <a:endParaRPr lang="nb-NO" sz="1400" dirty="0">
                <a:solidFill>
                  <a:schemeClr val="bg1"/>
                </a:solidFill>
              </a:endParaRPr>
            </a:p>
          </p:txBody>
        </p:sp>
        <p:sp>
          <p:nvSpPr>
            <p:cNvPr id="51" name="TekstSylinder 60">
              <a:extLst>
                <a:ext uri="{FF2B5EF4-FFF2-40B4-BE49-F238E27FC236}">
                  <a16:creationId xmlns:a16="http://schemas.microsoft.com/office/drawing/2014/main" id="{00000000-0008-0000-1300-00003D000000}"/>
                </a:ext>
              </a:extLst>
            </p:cNvPr>
            <p:cNvSpPr txBox="1"/>
            <p:nvPr/>
          </p:nvSpPr>
          <p:spPr>
            <a:xfrm>
              <a:off x="2042961" y="3909627"/>
              <a:ext cx="770567" cy="422163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 dirty="0" err="1">
                  <a:solidFill>
                    <a:schemeClr val="bg1"/>
                  </a:solidFill>
                </a:rPr>
                <a:t>St</a:t>
              </a:r>
              <a:r>
                <a:rPr lang="nb-NO" sz="1400" dirty="0" err="1">
                  <a:solidFill>
                    <a:schemeClr val="bg1"/>
                  </a:solidFill>
                </a:rPr>
                <a:t>.</a:t>
              </a:r>
              <a:r>
                <a:rPr lang="nb-NO" sz="1200" dirty="0" err="1">
                  <a:solidFill>
                    <a:schemeClr val="bg1"/>
                  </a:solidFill>
                </a:rPr>
                <a:t>Hans</a:t>
              </a:r>
              <a:r>
                <a:rPr lang="nb-NO" sz="1200" dirty="0">
                  <a:solidFill>
                    <a:schemeClr val="bg1"/>
                  </a:solidFill>
                </a:rPr>
                <a:t>-haugen</a:t>
              </a:r>
              <a:endParaRPr lang="nb-NO" sz="1467" dirty="0">
                <a:solidFill>
                  <a:schemeClr val="bg1"/>
                </a:solidFill>
              </a:endParaRPr>
            </a:p>
          </p:txBody>
        </p:sp>
        <p:sp>
          <p:nvSpPr>
            <p:cNvPr id="52" name="TekstSylinder 61">
              <a:extLst>
                <a:ext uri="{FF2B5EF4-FFF2-40B4-BE49-F238E27FC236}">
                  <a16:creationId xmlns:a16="http://schemas.microsoft.com/office/drawing/2014/main" id="{00000000-0008-0000-1300-00003E000000}"/>
                </a:ext>
              </a:extLst>
            </p:cNvPr>
            <p:cNvSpPr txBox="1"/>
            <p:nvPr/>
          </p:nvSpPr>
          <p:spPr>
            <a:xfrm>
              <a:off x="2674647" y="4802044"/>
              <a:ext cx="1012117" cy="36028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nb-NO" sz="1200">
                  <a:solidFill>
                    <a:schemeClr val="bg1"/>
                  </a:solidFill>
                </a:rPr>
                <a:t>Gamle</a:t>
              </a:r>
              <a:r>
                <a:rPr lang="nb-NO" sz="1467">
                  <a:solidFill>
                    <a:schemeClr val="bg1"/>
                  </a:solidFill>
                </a:rPr>
                <a:t> </a:t>
              </a:r>
              <a:r>
                <a:rPr lang="nb-NO" sz="1200">
                  <a:solidFill>
                    <a:schemeClr val="bg1"/>
                  </a:solidFill>
                </a:rPr>
                <a:t>Oslo</a:t>
              </a:r>
              <a:endParaRPr lang="nb-NO" sz="1467">
                <a:solidFill>
                  <a:schemeClr val="bg1"/>
                </a:solidFill>
              </a:endParaRPr>
            </a:p>
          </p:txBody>
        </p:sp>
        <p:grpSp>
          <p:nvGrpSpPr>
            <p:cNvPr id="32" name="Gruppe 31"/>
            <p:cNvGrpSpPr/>
            <p:nvPr/>
          </p:nvGrpSpPr>
          <p:grpSpPr>
            <a:xfrm>
              <a:off x="885263" y="6554799"/>
              <a:ext cx="1616423" cy="844300"/>
              <a:chOff x="4211956" y="3452036"/>
              <a:chExt cx="1361231" cy="711013"/>
            </a:xfrm>
          </p:grpSpPr>
          <p:sp>
            <p:nvSpPr>
              <p:cNvPr id="33" name="Ellipse 32"/>
              <p:cNvSpPr/>
              <p:nvPr/>
            </p:nvSpPr>
            <p:spPr>
              <a:xfrm>
                <a:off x="4211959" y="3509642"/>
                <a:ext cx="144016" cy="143076"/>
              </a:xfrm>
              <a:prstGeom prst="ellipse">
                <a:avLst/>
              </a:prstGeom>
              <a:solidFill>
                <a:srgbClr val="B8D5F2"/>
              </a:solidFill>
              <a:ln w="952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467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4211956" y="3725666"/>
                <a:ext cx="144016" cy="143076"/>
              </a:xfrm>
              <a:prstGeom prst="ellipse">
                <a:avLst/>
              </a:prstGeom>
              <a:solidFill>
                <a:srgbClr val="206CB6"/>
              </a:solidFill>
              <a:ln w="9525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467"/>
              </a:p>
            </p:txBody>
          </p:sp>
          <p:sp>
            <p:nvSpPr>
              <p:cNvPr id="35" name="Ellipse 34"/>
              <p:cNvSpPr/>
              <p:nvPr/>
            </p:nvSpPr>
            <p:spPr>
              <a:xfrm>
                <a:off x="4211962" y="3941690"/>
                <a:ext cx="144016" cy="143076"/>
              </a:xfrm>
              <a:prstGeom prst="ellipse">
                <a:avLst/>
              </a:prstGeom>
              <a:solidFill>
                <a:srgbClr val="174D83"/>
              </a:solidFill>
              <a:ln w="9525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1467"/>
              </a:p>
            </p:txBody>
          </p:sp>
          <p:sp>
            <p:nvSpPr>
              <p:cNvPr id="36" name="TekstSylinder 35"/>
              <p:cNvSpPr txBox="1"/>
              <p:nvPr/>
            </p:nvSpPr>
            <p:spPr>
              <a:xfrm>
                <a:off x="4337718" y="3452036"/>
                <a:ext cx="1235469" cy="2591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400"/>
                  <a:t>Under 2 prosent</a:t>
                </a:r>
              </a:p>
            </p:txBody>
          </p:sp>
          <p:sp>
            <p:nvSpPr>
              <p:cNvPr id="37" name="TekstSylinder 36"/>
              <p:cNvSpPr txBox="1"/>
              <p:nvPr/>
            </p:nvSpPr>
            <p:spPr>
              <a:xfrm>
                <a:off x="4337718" y="3679142"/>
                <a:ext cx="930382" cy="267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400"/>
                  <a:t>2-3 prosent</a:t>
                </a:r>
              </a:p>
            </p:txBody>
          </p:sp>
          <p:sp>
            <p:nvSpPr>
              <p:cNvPr id="38" name="TekstSylinder 37"/>
              <p:cNvSpPr txBox="1"/>
              <p:nvPr/>
            </p:nvSpPr>
            <p:spPr>
              <a:xfrm>
                <a:off x="4337718" y="3895166"/>
                <a:ext cx="1186871" cy="2678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b-NO" sz="1400"/>
                  <a:t>Over 3 prosent</a:t>
                </a:r>
              </a:p>
            </p:txBody>
          </p:sp>
        </p:grpSp>
        <p:grpSp>
          <p:nvGrpSpPr>
            <p:cNvPr id="11" name="Gruppe 10"/>
            <p:cNvGrpSpPr/>
            <p:nvPr/>
          </p:nvGrpSpPr>
          <p:grpSpPr>
            <a:xfrm>
              <a:off x="5753871" y="4981501"/>
              <a:ext cx="1247760" cy="744884"/>
              <a:chOff x="6399525" y="559874"/>
              <a:chExt cx="1247760" cy="744884"/>
            </a:xfrm>
          </p:grpSpPr>
          <p:sp>
            <p:nvSpPr>
              <p:cNvPr id="19" name="Rektangel 18"/>
              <p:cNvSpPr/>
              <p:nvPr/>
            </p:nvSpPr>
            <p:spPr>
              <a:xfrm>
                <a:off x="6399525" y="1031779"/>
                <a:ext cx="1241335" cy="225402"/>
              </a:xfrm>
              <a:prstGeom prst="rect">
                <a:avLst/>
              </a:prstGeom>
              <a:solidFill>
                <a:srgbClr val="F6F6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 sz="2400"/>
              </a:p>
            </p:txBody>
          </p:sp>
          <p:sp>
            <p:nvSpPr>
              <p:cNvPr id="20" name="TekstSylinder 19"/>
              <p:cNvSpPr txBox="1"/>
              <p:nvPr/>
            </p:nvSpPr>
            <p:spPr>
              <a:xfrm>
                <a:off x="6568143" y="559874"/>
                <a:ext cx="1079142" cy="744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nb-NO" sz="1600" i="1" dirty="0">
                    <a:solidFill>
                      <a:srgbClr val="174D83"/>
                    </a:solidFill>
                  </a:rPr>
                  <a:t>Høyest</a:t>
                </a:r>
              </a:p>
              <a:p>
                <a:pPr>
                  <a:lnSpc>
                    <a:spcPct val="150000"/>
                  </a:lnSpc>
                </a:pPr>
                <a:r>
                  <a:rPr lang="nb-NO" sz="1400" dirty="0"/>
                  <a:t>3,7 prosent</a:t>
                </a:r>
              </a:p>
            </p:txBody>
          </p:sp>
        </p:grpSp>
      </p:grpSp>
      <p:sp>
        <p:nvSpPr>
          <p:cNvPr id="74" name="TekstSylinder 73"/>
          <p:cNvSpPr txBox="1"/>
          <p:nvPr/>
        </p:nvSpPr>
        <p:spPr>
          <a:xfrm>
            <a:off x="919498" y="975828"/>
            <a:ext cx="7208502" cy="73866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r>
              <a:rPr lang="nb-NO" sz="2000" dirty="0">
                <a:latin typeface="Arial" panose="020B0604020202020204" pitchFamily="34" charset="0"/>
                <a:cs typeface="Arial" panose="020B0604020202020204" pitchFamily="34" charset="0"/>
              </a:rPr>
              <a:t>Antall helt arbeidsledige i februar er 10 752 personer eller 2,6 prosent av arbeidsstyrken i Oslo. </a:t>
            </a:r>
          </a:p>
        </p:txBody>
      </p:sp>
      <p:sp>
        <p:nvSpPr>
          <p:cNvPr id="4" name="Likebent trekant 3">
            <a:extLst>
              <a:ext uri="{FF2B5EF4-FFF2-40B4-BE49-F238E27FC236}">
                <a16:creationId xmlns:a16="http://schemas.microsoft.com/office/drawing/2014/main" id="{089E6077-40FD-FAD2-FAFF-3EFC2655E7D7}"/>
              </a:ext>
            </a:extLst>
          </p:cNvPr>
          <p:cNvSpPr/>
          <p:nvPr/>
        </p:nvSpPr>
        <p:spPr>
          <a:xfrm rot="19569481">
            <a:off x="4272497" y="3007070"/>
            <a:ext cx="221333" cy="2698416"/>
          </a:xfrm>
          <a:prstGeom prst="triangl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36000">
                <a:schemeClr val="bg1">
                  <a:lumMod val="75000"/>
                  <a:alpha val="70000"/>
                </a:schemeClr>
              </a:gs>
              <a:gs pos="63000">
                <a:schemeClr val="bg1">
                  <a:lumMod val="85000"/>
                  <a:alpha val="73000"/>
                </a:schemeClr>
              </a:gs>
              <a:gs pos="88000">
                <a:srgbClr val="E6E6E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B9F37767-081D-8A6C-3786-C4A170357265}"/>
              </a:ext>
            </a:extLst>
          </p:cNvPr>
          <p:cNvSpPr/>
          <p:nvPr/>
        </p:nvSpPr>
        <p:spPr>
          <a:xfrm>
            <a:off x="5004357" y="5248426"/>
            <a:ext cx="1241334" cy="225401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/>
          </a:p>
        </p:txBody>
      </p:sp>
      <p:sp>
        <p:nvSpPr>
          <p:cNvPr id="81" name="TekstSylinder 80"/>
          <p:cNvSpPr txBox="1"/>
          <p:nvPr/>
        </p:nvSpPr>
        <p:spPr>
          <a:xfrm>
            <a:off x="5078694" y="4805431"/>
            <a:ext cx="1079142" cy="744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600" i="1" dirty="0">
                <a:solidFill>
                  <a:srgbClr val="174D83"/>
                </a:solidFill>
              </a:rPr>
              <a:t>Lavest</a:t>
            </a:r>
          </a:p>
          <a:p>
            <a:pPr>
              <a:lnSpc>
                <a:spcPct val="150000"/>
              </a:lnSpc>
            </a:pPr>
            <a:r>
              <a:rPr lang="nb-NO" sz="1400" dirty="0"/>
              <a:t>1,6 prosent</a:t>
            </a:r>
          </a:p>
        </p:txBody>
      </p:sp>
      <p:sp>
        <p:nvSpPr>
          <p:cNvPr id="8" name="Likebent trekant 7">
            <a:extLst>
              <a:ext uri="{FF2B5EF4-FFF2-40B4-BE49-F238E27FC236}">
                <a16:creationId xmlns:a16="http://schemas.microsoft.com/office/drawing/2014/main" id="{FFA495CF-1521-58EF-761A-1523AD124982}"/>
              </a:ext>
            </a:extLst>
          </p:cNvPr>
          <p:cNvSpPr/>
          <p:nvPr/>
        </p:nvSpPr>
        <p:spPr>
          <a:xfrm rot="14131483" flipH="1">
            <a:off x="5281557" y="4924577"/>
            <a:ext cx="207539" cy="2341963"/>
          </a:xfrm>
          <a:prstGeom prst="triangle">
            <a:avLst>
              <a:gd name="adj" fmla="val 45238"/>
            </a:avLst>
          </a:prstGeom>
          <a:gradFill>
            <a:gsLst>
              <a:gs pos="18000">
                <a:schemeClr val="bg1">
                  <a:lumMod val="50000"/>
                </a:schemeClr>
              </a:gs>
              <a:gs pos="59000">
                <a:schemeClr val="bg1">
                  <a:lumMod val="75000"/>
                  <a:alpha val="70000"/>
                </a:schemeClr>
              </a:gs>
              <a:gs pos="76000">
                <a:schemeClr val="bg1">
                  <a:lumMod val="85000"/>
                  <a:alpha val="70000"/>
                </a:schemeClr>
              </a:gs>
              <a:gs pos="94000">
                <a:srgbClr val="E2E2E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240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65507DEB-CAE9-C197-E057-98DF37B44C2B}"/>
              </a:ext>
            </a:extLst>
          </p:cNvPr>
          <p:cNvSpPr txBox="1"/>
          <p:nvPr/>
        </p:nvSpPr>
        <p:spPr>
          <a:xfrm>
            <a:off x="9357962" y="2175009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>
                <a:latin typeface="+mj-lt"/>
              </a:rPr>
              <a:t>I februar 2024 ble det utlyst totalt  </a:t>
            </a:r>
            <a:r>
              <a:rPr lang="nb-NO" sz="1600" b="1" dirty="0">
                <a:latin typeface="+mj-lt"/>
              </a:rPr>
              <a:t>8 750 </a:t>
            </a:r>
            <a:r>
              <a:rPr lang="nb-NO" sz="1600" dirty="0">
                <a:latin typeface="+mj-lt"/>
              </a:rPr>
              <a:t>stillinger i Oslo</a:t>
            </a:r>
            <a:r>
              <a:rPr lang="nb-NO" sz="1600" dirty="0">
                <a:latin typeface="Calibri" panose="020F0502020204030204" pitchFamily="34" charset="0"/>
              </a:rPr>
              <a:t>: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4420711-C422-8FFB-C1F0-82F6B4B195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163743"/>
              </p:ext>
            </p:extLst>
          </p:nvPr>
        </p:nvGraphicFramePr>
        <p:xfrm>
          <a:off x="8724953" y="2674061"/>
          <a:ext cx="5619751" cy="589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727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V-farger">
      <a:dk1>
        <a:sysClr val="windowText" lastClr="000000"/>
      </a:dk1>
      <a:lt1>
        <a:sysClr val="window" lastClr="FFFFFF"/>
      </a:lt1>
      <a:dk2>
        <a:srgbClr val="066185"/>
      </a:dk2>
      <a:lt2>
        <a:srgbClr val="206CB6"/>
      </a:lt2>
      <a:accent1>
        <a:srgbClr val="68CBEB"/>
      </a:accent1>
      <a:accent2>
        <a:srgbClr val="F7941D"/>
      </a:accent2>
      <a:accent3>
        <a:srgbClr val="8FB73E"/>
      </a:accent3>
      <a:accent4>
        <a:srgbClr val="1A9146"/>
      </a:accent4>
      <a:accent5>
        <a:srgbClr val="644688"/>
      </a:accent5>
      <a:accent6>
        <a:srgbClr val="C30000"/>
      </a:accent6>
      <a:hlink>
        <a:srgbClr val="DDDDDD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NAV-farger">
      <a:dk1>
        <a:sysClr val="windowText" lastClr="000000"/>
      </a:dk1>
      <a:lt1>
        <a:sysClr val="window" lastClr="FFFFFF"/>
      </a:lt1>
      <a:dk2>
        <a:srgbClr val="066185"/>
      </a:dk2>
      <a:lt2>
        <a:srgbClr val="206CB6"/>
      </a:lt2>
      <a:accent1>
        <a:srgbClr val="68CBEB"/>
      </a:accent1>
      <a:accent2>
        <a:srgbClr val="F7941D"/>
      </a:accent2>
      <a:accent3>
        <a:srgbClr val="8FB73E"/>
      </a:accent3>
      <a:accent4>
        <a:srgbClr val="1A9146"/>
      </a:accent4>
      <a:accent5>
        <a:srgbClr val="644688"/>
      </a:accent5>
      <a:accent6>
        <a:srgbClr val="C30000"/>
      </a:accent6>
      <a:hlink>
        <a:srgbClr val="DDDDDD"/>
      </a:hlink>
      <a:folHlink>
        <a:srgbClr val="808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C07DA1FF048149BA63D3FD9F4191D1" ma:contentTypeVersion="21" ma:contentTypeDescription="Create a new document." ma:contentTypeScope="" ma:versionID="71a59d7ddb41f10b6ffef46b18e9690d">
  <xsd:schema xmlns:xsd="http://www.w3.org/2001/XMLSchema" xmlns:xs="http://www.w3.org/2001/XMLSchema" xmlns:p="http://schemas.microsoft.com/office/2006/metadata/properties" xmlns:ns2="a1f4acc7-5b4c-43c0-92d6-80ad08f2d97f" xmlns:ns3="6a624dd5-e51e-4f53-9942-da539afdf831" targetNamespace="http://schemas.microsoft.com/office/2006/metadata/properties" ma:root="true" ma:fieldsID="f263305e9c799f957a8b6e07b4ab0f18" ns2:_="" ns3:_="">
    <xsd:import namespace="a1f4acc7-5b4c-43c0-92d6-80ad08f2d97f"/>
    <xsd:import namespace="6a624dd5-e51e-4f53-9942-da539afdf8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4acc7-5b4c-43c0-92d6-80ad08f2d9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28493a-ba9a-494e-af97-f05f01d29c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624dd5-e51e-4f53-9942-da539afdf8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8e4f183-9f5b-48b6-82e3-95164ed7cf5a}" ma:internalName="TaxCatchAll" ma:showField="CatchAllData" ma:web="6a624dd5-e51e-4f53-9942-da539afdf8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f4acc7-5b4c-43c0-92d6-80ad08f2d97f">
      <Terms xmlns="http://schemas.microsoft.com/office/infopath/2007/PartnerControls"/>
    </lcf76f155ced4ddcb4097134ff3c332f>
    <TaxCatchAll xmlns="6a624dd5-e51e-4f53-9942-da539afdf831" xsi:nil="true"/>
  </documentManagement>
</p:properties>
</file>

<file path=customXml/itemProps1.xml><?xml version="1.0" encoding="utf-8"?>
<ds:datastoreItem xmlns:ds="http://schemas.openxmlformats.org/officeDocument/2006/customXml" ds:itemID="{A9BC2447-92FA-4789-A399-71EFAD1046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f4acc7-5b4c-43c0-92d6-80ad08f2d97f"/>
    <ds:schemaRef ds:uri="6a624dd5-e51e-4f53-9942-da539afdf8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C0F19E-0881-43FB-B210-6155D08002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AE8EB3-4D9D-434C-80E6-6717CC2355AF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1f4acc7-5b4c-43c0-92d6-80ad08f2d97f"/>
    <ds:schemaRef ds:uri="http://www.w3.org/XML/1998/namespace"/>
    <ds:schemaRef ds:uri="6a624dd5-e51e-4f53-9942-da539afdf831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91</Words>
  <Application>Microsoft Office PowerPoint</Application>
  <PresentationFormat>Egendefinert</PresentationFormat>
  <Paragraphs>27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NAV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Andersen, Ulf</dc:creator>
  <cp:lastModifiedBy>Bergstrøm, Berit</cp:lastModifiedBy>
  <cp:revision>2</cp:revision>
  <cp:lastPrinted>2023-07-27T13:21:56Z</cp:lastPrinted>
  <dcterms:created xsi:type="dcterms:W3CDTF">2017-01-30T13:53:40Z</dcterms:created>
  <dcterms:modified xsi:type="dcterms:W3CDTF">2024-03-01T06:24:07Z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0x0101004BC07DA1FF048149BA63D3FD9F4191D1</vt:lpwstr>
  </property>
  <property fmtid="{D5CDD505-2E9C-101B-9397-08002B2CF9AE}" pid="3" name="MediaServiceImageTags">
    <vt:lpwstr/>
  </property>
  <property fmtid="{D5CDD505-2E9C-101B-9397-08002B2CF9AE}" pid="4" name="MSIP_Label_d3491420-1ae2-4120-89e6-e6f668f067e2_Enabled">
    <vt:lpwstr>true</vt:lpwstr>
  </property>
  <property fmtid="{D5CDD505-2E9C-101B-9397-08002B2CF9AE}" pid="5" name="MSIP_Label_d3491420-1ae2-4120-89e6-e6f668f067e2_SetDate">
    <vt:lpwstr>2022-10-25T08:05:32Z</vt:lpwstr>
  </property>
  <property fmtid="{D5CDD505-2E9C-101B-9397-08002B2CF9AE}" pid="6" name="MSIP_Label_d3491420-1ae2-4120-89e6-e6f668f067e2_Method">
    <vt:lpwstr>Standard</vt:lpwstr>
  </property>
  <property fmtid="{D5CDD505-2E9C-101B-9397-08002B2CF9AE}" pid="7" name="MSIP_Label_d3491420-1ae2-4120-89e6-e6f668f067e2_Name">
    <vt:lpwstr>d3491420-1ae2-4120-89e6-e6f668f067e2</vt:lpwstr>
  </property>
  <property fmtid="{D5CDD505-2E9C-101B-9397-08002B2CF9AE}" pid="8" name="MSIP_Label_d3491420-1ae2-4120-89e6-e6f668f067e2_SiteId">
    <vt:lpwstr>62366534-1ec3-4962-8869-9b5535279d0b</vt:lpwstr>
  </property>
  <property fmtid="{D5CDD505-2E9C-101B-9397-08002B2CF9AE}" pid="9" name="MSIP_Label_d3491420-1ae2-4120-89e6-e6f668f067e2_ActionId">
    <vt:lpwstr>e240c13a-4af6-43f5-94f6-d2545953e73f</vt:lpwstr>
  </property>
  <property fmtid="{D5CDD505-2E9C-101B-9397-08002B2CF9AE}" pid="10" name="MSIP_Label_d3491420-1ae2-4120-89e6-e6f668f067e2_ContentBits">
    <vt:lpwstr>0</vt:lpwstr>
  </property>
</Properties>
</file>