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4" r:id="rId5"/>
    <p:sldId id="269" r:id="rId6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2"/>
    <a:srgbClr val="F6F6F6"/>
    <a:srgbClr val="F7F7F7"/>
    <a:srgbClr val="FFFFFF"/>
    <a:srgbClr val="E6E6E6"/>
    <a:srgbClr val="E2E2E2"/>
    <a:srgbClr val="467AB8"/>
    <a:srgbClr val="618DC3"/>
    <a:srgbClr val="A2AD00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46E22-FE16-44BF-9D75-4334A33F93A3}" v="8" dt="2021-05-27T11:48:43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ffelgård, Jon Kristian" userId="7e36a18e-a7cc-47bb-8437-d1107c8bc392" providerId="ADAL" clId="{76646E22-FE16-44BF-9D75-4334A33F93A3}"/>
    <pc:docChg chg="custSel modSld">
      <pc:chgData name="Kleffelgård, Jon Kristian" userId="7e36a18e-a7cc-47bb-8437-d1107c8bc392" providerId="ADAL" clId="{76646E22-FE16-44BF-9D75-4334A33F93A3}" dt="2021-05-27T11:49:57.022" v="112" actId="20577"/>
      <pc:docMkLst>
        <pc:docMk/>
      </pc:docMkLst>
      <pc:sldChg chg="addSp delSp modSp mod">
        <pc:chgData name="Kleffelgård, Jon Kristian" userId="7e36a18e-a7cc-47bb-8437-d1107c8bc392" providerId="ADAL" clId="{76646E22-FE16-44BF-9D75-4334A33F93A3}" dt="2021-05-27T11:49:57.022" v="112" actId="20577"/>
        <pc:sldMkLst>
          <pc:docMk/>
          <pc:sldMk cId="3367927059" sldId="264"/>
        </pc:sldMkLst>
        <pc:spChg chg="mod">
          <ac:chgData name="Kleffelgård, Jon Kristian" userId="7e36a18e-a7cc-47bb-8437-d1107c8bc392" providerId="ADAL" clId="{76646E22-FE16-44BF-9D75-4334A33F93A3}" dt="2021-05-27T11:49:57.022" v="112" actId="20577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Kleffelgård, Jon Kristian" userId="7e36a18e-a7cc-47bb-8437-d1107c8bc392" providerId="ADAL" clId="{76646E22-FE16-44BF-9D75-4334A33F93A3}" dt="2021-05-27T11:37:06.509" v="63" actId="20577"/>
          <ac:spMkLst>
            <pc:docMk/>
            <pc:sldMk cId="3367927059" sldId="264"/>
            <ac:spMk id="18" creationId="{F9B44DBE-F8C5-41D8-8158-22ECCEB7EE39}"/>
          </ac:spMkLst>
        </pc:spChg>
        <pc:spChg chg="mod">
          <ac:chgData name="Kleffelgård, Jon Kristian" userId="7e36a18e-a7cc-47bb-8437-d1107c8bc392" providerId="ADAL" clId="{76646E22-FE16-44BF-9D75-4334A33F93A3}" dt="2021-05-27T11:35:27.583" v="8" actId="20577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Kleffelgård, Jon Kristian" userId="7e36a18e-a7cc-47bb-8437-d1107c8bc392" providerId="ADAL" clId="{76646E22-FE16-44BF-9D75-4334A33F93A3}" dt="2021-05-27T11:39:24.587" v="72" actId="20577"/>
          <ac:spMkLst>
            <pc:docMk/>
            <pc:sldMk cId="3367927059" sldId="264"/>
            <ac:spMk id="289" creationId="{00000000-0000-0000-0000-000000000000}"/>
          </ac:spMkLst>
        </pc:spChg>
        <pc:spChg chg="mod">
          <ac:chgData name="Kleffelgård, Jon Kristian" userId="7e36a18e-a7cc-47bb-8437-d1107c8bc392" providerId="ADAL" clId="{76646E22-FE16-44BF-9D75-4334A33F93A3}" dt="2021-05-27T11:36:44.113" v="49" actId="20577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Kleffelgård, Jon Kristian" userId="7e36a18e-a7cc-47bb-8437-d1107c8bc392" providerId="ADAL" clId="{76646E22-FE16-44BF-9D75-4334A33F93A3}" dt="2021-05-27T11:36:52.310" v="55" actId="20577"/>
          <ac:spMkLst>
            <pc:docMk/>
            <pc:sldMk cId="3367927059" sldId="264"/>
            <ac:spMk id="872" creationId="{59FFBE77-3AA6-4B9C-94C1-584A2A4C7011}"/>
          </ac:spMkLst>
        </pc:spChg>
        <pc:picChg chg="add mod">
          <ac:chgData name="Kleffelgård, Jon Kristian" userId="7e36a18e-a7cc-47bb-8437-d1107c8bc392" providerId="ADAL" clId="{76646E22-FE16-44BF-9D75-4334A33F93A3}" dt="2021-05-27T11:43:51.847" v="78" actId="1076"/>
          <ac:picMkLst>
            <pc:docMk/>
            <pc:sldMk cId="3367927059" sldId="264"/>
            <ac:picMk id="2" creationId="{2538E424-AE1A-4DC0-A5AA-37AEC4828268}"/>
          </ac:picMkLst>
        </pc:picChg>
        <pc:picChg chg="add del">
          <ac:chgData name="Kleffelgård, Jon Kristian" userId="7e36a18e-a7cc-47bb-8437-d1107c8bc392" providerId="ADAL" clId="{76646E22-FE16-44BF-9D75-4334A33F93A3}" dt="2021-05-27T11:44:47.037" v="80" actId="478"/>
          <ac:picMkLst>
            <pc:docMk/>
            <pc:sldMk cId="3367927059" sldId="264"/>
            <ac:picMk id="4" creationId="{9ADED2B7-0E17-400C-BECC-56861E3EC1C5}"/>
          </ac:picMkLst>
        </pc:picChg>
        <pc:picChg chg="add del mod">
          <ac:chgData name="Kleffelgård, Jon Kristian" userId="7e36a18e-a7cc-47bb-8437-d1107c8bc392" providerId="ADAL" clId="{76646E22-FE16-44BF-9D75-4334A33F93A3}" dt="2021-05-27T11:45:57.572" v="84" actId="478"/>
          <ac:picMkLst>
            <pc:docMk/>
            <pc:sldMk cId="3367927059" sldId="264"/>
            <ac:picMk id="6" creationId="{A224F0DC-C223-44AC-B2CD-122537D60B1F}"/>
          </ac:picMkLst>
        </pc:picChg>
        <pc:picChg chg="add mod">
          <ac:chgData name="Kleffelgård, Jon Kristian" userId="7e36a18e-a7cc-47bb-8437-d1107c8bc392" providerId="ADAL" clId="{76646E22-FE16-44BF-9D75-4334A33F93A3}" dt="2021-05-27T11:46:09.118" v="88" actId="1076"/>
          <ac:picMkLst>
            <pc:docMk/>
            <pc:sldMk cId="3367927059" sldId="264"/>
            <ac:picMk id="7" creationId="{991B3996-BD48-41D9-BC78-B62EC4D922BF}"/>
          </ac:picMkLst>
        </pc:picChg>
        <pc:picChg chg="del">
          <ac:chgData name="Kleffelgård, Jon Kristian" userId="7e36a18e-a7cc-47bb-8437-d1107c8bc392" providerId="ADAL" clId="{76646E22-FE16-44BF-9D75-4334A33F93A3}" dt="2021-05-27T11:43:35.617" v="73" actId="478"/>
          <ac:picMkLst>
            <pc:docMk/>
            <pc:sldMk cId="3367927059" sldId="264"/>
            <ac:picMk id="10" creationId="{FF63581D-F104-4EF3-ADC0-A76EC4EB38E5}"/>
          </ac:picMkLst>
        </pc:picChg>
        <pc:picChg chg="del">
          <ac:chgData name="Kleffelgård, Jon Kristian" userId="7e36a18e-a7cc-47bb-8437-d1107c8bc392" providerId="ADAL" clId="{76646E22-FE16-44BF-9D75-4334A33F93A3}" dt="2021-05-27T11:35:20.540" v="0" actId="478"/>
          <ac:picMkLst>
            <pc:docMk/>
            <pc:sldMk cId="3367927059" sldId="264"/>
            <ac:picMk id="14" creationId="{C5CE6666-BA9F-4E85-8F55-77AD5673E15E}"/>
          </ac:picMkLst>
        </pc:picChg>
      </pc:sldChg>
      <pc:sldChg chg="addSp delSp modSp mod">
        <pc:chgData name="Kleffelgård, Jon Kristian" userId="7e36a18e-a7cc-47bb-8437-d1107c8bc392" providerId="ADAL" clId="{76646E22-FE16-44BF-9D75-4334A33F93A3}" dt="2021-05-27T11:48:43.267" v="100" actId="14100"/>
        <pc:sldMkLst>
          <pc:docMk/>
          <pc:sldMk cId="3786566842" sldId="269"/>
        </pc:sldMkLst>
        <pc:graphicFrameChg chg="del">
          <ac:chgData name="Kleffelgård, Jon Kristian" userId="7e36a18e-a7cc-47bb-8437-d1107c8bc392" providerId="ADAL" clId="{76646E22-FE16-44BF-9D75-4334A33F93A3}" dt="2021-05-27T11:48:25.653" v="96" actId="478"/>
          <ac:graphicFrameMkLst>
            <pc:docMk/>
            <pc:sldMk cId="3786566842" sldId="269"/>
            <ac:graphicFrameMk id="6" creationId="{8F572BAD-7B78-4950-A6E8-2DFC239FE0C2}"/>
          </ac:graphicFrameMkLst>
        </pc:graphicFrameChg>
        <pc:graphicFrameChg chg="add mod">
          <ac:chgData name="Kleffelgård, Jon Kristian" userId="7e36a18e-a7cc-47bb-8437-d1107c8bc392" providerId="ADAL" clId="{76646E22-FE16-44BF-9D75-4334A33F93A3}" dt="2021-05-27T11:48:43.267" v="100" actId="14100"/>
          <ac:graphicFrameMkLst>
            <pc:docMk/>
            <pc:sldMk cId="3786566842" sldId="269"/>
            <ac:graphicFrameMk id="7" creationId="{8F572BAD-7B78-4950-A6E8-2DFC239FE0C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Diagram%20i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'[Diagram i Microsoft PowerPoint]Ark1'!$B$2</c:f>
              <c:strCache>
                <c:ptCount val="1"/>
                <c:pt idx="0">
                  <c:v>Helt ledige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'[Diagram i Microsoft PowerPoint]Ark1'!$A$3:$A$31</c:f>
              <c:numCache>
                <c:formatCode>mmm\-yy</c:formatCode>
                <c:ptCount val="17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</c:numCache>
              <c:extLst/>
            </c:numRef>
          </c:cat>
          <c:val>
            <c:numRef>
              <c:f>'[Diagram i Microsoft PowerPoint]Ark1'!$B$3:$B$31</c:f>
              <c:numCache>
                <c:formatCode>#,##0</c:formatCode>
                <c:ptCount val="17"/>
                <c:pt idx="0">
                  <c:v>5145</c:v>
                </c:pt>
                <c:pt idx="1">
                  <c:v>4929</c:v>
                </c:pt>
                <c:pt idx="2">
                  <c:v>23710</c:v>
                </c:pt>
                <c:pt idx="3">
                  <c:v>20616</c:v>
                </c:pt>
                <c:pt idx="4">
                  <c:v>12998</c:v>
                </c:pt>
                <c:pt idx="5">
                  <c:v>9423</c:v>
                </c:pt>
                <c:pt idx="6">
                  <c:v>9638</c:v>
                </c:pt>
                <c:pt idx="7">
                  <c:v>8370</c:v>
                </c:pt>
                <c:pt idx="8">
                  <c:v>6879</c:v>
                </c:pt>
                <c:pt idx="9">
                  <c:v>6442</c:v>
                </c:pt>
                <c:pt idx="10">
                  <c:v>6715</c:v>
                </c:pt>
                <c:pt idx="11">
                  <c:v>6572</c:v>
                </c:pt>
                <c:pt idx="12">
                  <c:v>8768</c:v>
                </c:pt>
                <c:pt idx="13">
                  <c:v>7762</c:v>
                </c:pt>
                <c:pt idx="14">
                  <c:v>7322</c:v>
                </c:pt>
                <c:pt idx="15">
                  <c:v>6814</c:v>
                </c:pt>
                <c:pt idx="16">
                  <c:v>5622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9DBA-4A11-A63A-E6AB64A881CB}"/>
            </c:ext>
          </c:extLst>
        </c:ser>
        <c:ser>
          <c:idx val="1"/>
          <c:order val="1"/>
          <c:tx>
            <c:strRef>
              <c:f>'[Diagram i Microsoft PowerPoint]Ark1'!$C$2</c:f>
              <c:strCache>
                <c:ptCount val="1"/>
                <c:pt idx="0">
                  <c:v>Delvis ledige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'[Diagram i Microsoft PowerPoint]Ark1'!$A$3:$A$31</c:f>
              <c:numCache>
                <c:formatCode>mmm\-yy</c:formatCode>
                <c:ptCount val="17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</c:numCache>
              <c:extLst/>
            </c:numRef>
          </c:cat>
          <c:val>
            <c:numRef>
              <c:f>'[Diagram i Microsoft PowerPoint]Ark1'!$C$3:$C$31</c:f>
              <c:numCache>
                <c:formatCode>#,##0</c:formatCode>
                <c:ptCount val="17"/>
                <c:pt idx="0">
                  <c:v>2113</c:v>
                </c:pt>
                <c:pt idx="1">
                  <c:v>2336</c:v>
                </c:pt>
                <c:pt idx="2">
                  <c:v>8595</c:v>
                </c:pt>
                <c:pt idx="3">
                  <c:v>11505</c:v>
                </c:pt>
                <c:pt idx="4">
                  <c:v>13097</c:v>
                </c:pt>
                <c:pt idx="5">
                  <c:v>9795</c:v>
                </c:pt>
                <c:pt idx="6">
                  <c:v>6511</c:v>
                </c:pt>
                <c:pt idx="7">
                  <c:v>6192</c:v>
                </c:pt>
                <c:pt idx="8">
                  <c:v>6046</c:v>
                </c:pt>
                <c:pt idx="9">
                  <c:v>5445</c:v>
                </c:pt>
                <c:pt idx="10">
                  <c:v>5348</c:v>
                </c:pt>
                <c:pt idx="11">
                  <c:v>5309</c:v>
                </c:pt>
                <c:pt idx="12">
                  <c:v>4829</c:v>
                </c:pt>
                <c:pt idx="13">
                  <c:v>5751</c:v>
                </c:pt>
                <c:pt idx="14">
                  <c:v>5824</c:v>
                </c:pt>
                <c:pt idx="15">
                  <c:v>5432</c:v>
                </c:pt>
                <c:pt idx="16">
                  <c:v>5408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9DBA-4A11-A63A-E6AB64A881CB}"/>
            </c:ext>
          </c:extLst>
        </c:ser>
        <c:ser>
          <c:idx val="2"/>
          <c:order val="2"/>
          <c:tx>
            <c:strRef>
              <c:f>'[Diagram i Microsoft PowerPoint]Ark1'!$D$2</c:f>
              <c:strCache>
                <c:ptCount val="1"/>
                <c:pt idx="0">
                  <c:v>Arbeidssøkere på tiltak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'[Diagram i Microsoft PowerPoint]Ark1'!$A$3:$A$31</c:f>
              <c:numCache>
                <c:formatCode>mmm\-yy</c:formatCode>
                <c:ptCount val="17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</c:numCache>
              <c:extLst/>
            </c:numRef>
          </c:cat>
          <c:val>
            <c:numRef>
              <c:f>'[Diagram i Microsoft PowerPoint]Ark1'!$D$3:$D$31</c:f>
              <c:numCache>
                <c:formatCode>#,##0</c:formatCode>
                <c:ptCount val="17"/>
                <c:pt idx="0">
                  <c:v>916</c:v>
                </c:pt>
                <c:pt idx="1">
                  <c:v>978</c:v>
                </c:pt>
                <c:pt idx="2">
                  <c:v>953</c:v>
                </c:pt>
                <c:pt idx="3">
                  <c:v>920</c:v>
                </c:pt>
                <c:pt idx="4">
                  <c:v>886</c:v>
                </c:pt>
                <c:pt idx="5">
                  <c:v>723</c:v>
                </c:pt>
                <c:pt idx="6">
                  <c:v>585</c:v>
                </c:pt>
                <c:pt idx="7">
                  <c:v>727</c:v>
                </c:pt>
                <c:pt idx="8">
                  <c:v>799</c:v>
                </c:pt>
                <c:pt idx="9">
                  <c:v>906</c:v>
                </c:pt>
                <c:pt idx="10">
                  <c:v>994</c:v>
                </c:pt>
                <c:pt idx="11">
                  <c:v>999</c:v>
                </c:pt>
                <c:pt idx="12">
                  <c:v>886</c:v>
                </c:pt>
                <c:pt idx="13">
                  <c:v>1088</c:v>
                </c:pt>
                <c:pt idx="14">
                  <c:v>1106</c:v>
                </c:pt>
                <c:pt idx="15">
                  <c:v>1185</c:v>
                </c:pt>
                <c:pt idx="16">
                  <c:v>1168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9DBA-4A11-A63A-E6AB64A881CB}"/>
            </c:ext>
          </c:extLst>
        </c:ser>
        <c:ser>
          <c:idx val="3"/>
          <c:order val="3"/>
          <c:tx>
            <c:strRef>
              <c:f>'[Diagram i Microsoft PowerPoint]Ark1'!$E$2</c:f>
              <c:strCache>
                <c:ptCount val="1"/>
                <c:pt idx="0">
                  <c:v>Arbeidssøkere totalt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'[Diagram i Microsoft PowerPoint]Ark1'!$A$3:$A$31</c:f>
              <c:numCache>
                <c:formatCode>mmm\-yy</c:formatCode>
                <c:ptCount val="17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</c:numCache>
              <c:extLst/>
            </c:numRef>
          </c:cat>
          <c:val>
            <c:numRef>
              <c:f>'[Diagram i Microsoft PowerPoint]Ark1'!$E$3:$E$31</c:f>
              <c:numCache>
                <c:formatCode>#,##0</c:formatCode>
                <c:ptCount val="17"/>
                <c:pt idx="0">
                  <c:v>8174</c:v>
                </c:pt>
                <c:pt idx="1">
                  <c:v>8243</c:v>
                </c:pt>
                <c:pt idx="2">
                  <c:v>33258</c:v>
                </c:pt>
                <c:pt idx="3">
                  <c:v>33041</c:v>
                </c:pt>
                <c:pt idx="4">
                  <c:v>26981</c:v>
                </c:pt>
                <c:pt idx="5">
                  <c:v>19941</c:v>
                </c:pt>
                <c:pt idx="6">
                  <c:v>16734</c:v>
                </c:pt>
                <c:pt idx="7">
                  <c:v>15289</c:v>
                </c:pt>
                <c:pt idx="8">
                  <c:v>13724</c:v>
                </c:pt>
                <c:pt idx="9">
                  <c:v>12793</c:v>
                </c:pt>
                <c:pt idx="10">
                  <c:v>13057</c:v>
                </c:pt>
                <c:pt idx="11">
                  <c:v>12880</c:v>
                </c:pt>
                <c:pt idx="12">
                  <c:v>14483</c:v>
                </c:pt>
                <c:pt idx="13">
                  <c:v>14601</c:v>
                </c:pt>
                <c:pt idx="14">
                  <c:v>14252</c:v>
                </c:pt>
                <c:pt idx="15">
                  <c:v>13431</c:v>
                </c:pt>
                <c:pt idx="16">
                  <c:v>12198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9DBA-4A11-A63A-E6AB64A88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656911"/>
        <c:axId val="157673551"/>
      </c:lineChart>
      <c:dateAx>
        <c:axId val="157656911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4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nb-NO"/>
          </a:p>
        </c:txPr>
        <c:crossAx val="157673551"/>
        <c:crosses val="autoZero"/>
        <c:auto val="1"/>
        <c:lblOffset val="100"/>
        <c:baseTimeUnit val="months"/>
      </c:dateAx>
      <c:valAx>
        <c:axId val="157673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r>
                  <a:rPr lang="en-US"/>
                  <a:t>Antall personer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ova Light" panose="020B0304020202020204" pitchFamily="34" charset="0"/>
                  <a:ea typeface="+mn-ea"/>
                  <a:cs typeface="+mn-cs"/>
                </a:defRPr>
              </a:pPr>
              <a:endParaRPr lang="nb-NO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nb-NO"/>
          </a:p>
        </c:txPr>
        <c:crossAx val="15765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ova Light" panose="020B0304020202020204" pitchFamily="34" charset="0"/>
        </a:defRPr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EEFBC-E1EB-4706-9A8A-807C8CB5C0B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41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gif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800" dirty="0">
                <a:solidFill>
                  <a:schemeClr val="bg1"/>
                </a:solidFill>
                <a:latin typeface="Arial Nova Light"/>
              </a:rPr>
              <a:t>Arbeidsmarkedet i Trøndelag mai 2021</a:t>
            </a:r>
            <a:endParaRPr lang="nb-NO" sz="2800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180733" y="869762"/>
            <a:ext cx="193109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Ved utgangen av mai er det</a:t>
            </a:r>
            <a:r>
              <a:rPr lang="nb-NO" sz="1200" b="1" dirty="0">
                <a:latin typeface="Calibri"/>
                <a:cs typeface="Calibri"/>
              </a:rPr>
              <a:t> 5 622 helt ledige. </a:t>
            </a:r>
            <a:r>
              <a:rPr lang="nb-NO" sz="1200" dirty="0">
                <a:latin typeface="Calibri"/>
                <a:cs typeface="Calibri"/>
              </a:rPr>
              <a:t>Det utgjør</a:t>
            </a:r>
            <a:r>
              <a:rPr lang="nb-NO" sz="1200" b="1" dirty="0">
                <a:latin typeface="Calibri"/>
                <a:cs typeface="Calibri"/>
              </a:rPr>
              <a:t> 2,3% </a:t>
            </a:r>
            <a:r>
              <a:rPr lang="nb-NO" sz="1200" dirty="0">
                <a:latin typeface="Calibri"/>
                <a:cs typeface="Calibri"/>
              </a:rPr>
              <a:t>av arbeidsstyrken. Av disse er </a:t>
            </a:r>
            <a:r>
              <a:rPr lang="nb-NO" sz="1200" b="1" dirty="0">
                <a:latin typeface="Calibri"/>
                <a:cs typeface="Calibri"/>
              </a:rPr>
              <a:t> 2 248  </a:t>
            </a:r>
            <a:r>
              <a:rPr lang="nb-NO" sz="1200" dirty="0">
                <a:latin typeface="Calibri"/>
                <a:cs typeface="Calibri"/>
              </a:rPr>
              <a:t>kvinner og </a:t>
            </a:r>
            <a:r>
              <a:rPr lang="nb-NO" sz="1200" b="1" dirty="0">
                <a:latin typeface="Calibri"/>
                <a:cs typeface="Calibri"/>
              </a:rPr>
              <a:t> </a:t>
            </a:r>
            <a:br>
              <a:rPr lang="nb-NO" sz="1200" b="1" dirty="0">
                <a:latin typeface="Calibri"/>
                <a:cs typeface="Calibri"/>
              </a:rPr>
            </a:br>
            <a:r>
              <a:rPr lang="nb-NO" sz="1200" b="1" dirty="0">
                <a:latin typeface="Calibri"/>
                <a:cs typeface="Calibri"/>
              </a:rPr>
              <a:t>3 374 </a:t>
            </a:r>
            <a:r>
              <a:rPr lang="nb-NO" sz="1200" dirty="0">
                <a:latin typeface="Calibri"/>
                <a:cs typeface="Calibri"/>
              </a:rPr>
              <a:t>menn. I tillegg er 2,2 % av arbeidsstyrken </a:t>
            </a:r>
            <a:r>
              <a:rPr lang="nb-NO" sz="1200" b="1" dirty="0">
                <a:latin typeface="Calibri"/>
                <a:cs typeface="Calibri"/>
              </a:rPr>
              <a:t>delvis ledige</a:t>
            </a:r>
            <a:r>
              <a:rPr lang="nb-NO" sz="1200" dirty="0">
                <a:latin typeface="Calibri"/>
                <a:cs typeface="Calibri"/>
              </a:rPr>
              <a:t>.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07229" y="4322091"/>
            <a:ext cx="195551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>
                <a:latin typeface="Calibri"/>
                <a:cs typeface="Calibri"/>
              </a:rPr>
              <a:t>Ungdomsledigheten</a:t>
            </a:r>
            <a:r>
              <a:rPr lang="nb-NO" sz="1200" dirty="0">
                <a:latin typeface="Calibri"/>
                <a:cs typeface="Calibri"/>
              </a:rPr>
              <a:t> er</a:t>
            </a:r>
            <a:r>
              <a:rPr lang="nb-NO" sz="1200" b="1" dirty="0">
                <a:latin typeface="Calibri"/>
                <a:cs typeface="Calibri"/>
              </a:rPr>
              <a:t> 2,7</a:t>
            </a:r>
            <a:r>
              <a:rPr lang="nb-NO" sz="1200" dirty="0">
                <a:latin typeface="Calibri"/>
                <a:cs typeface="Calibri"/>
              </a:rPr>
              <a:t>%. I alt er </a:t>
            </a:r>
            <a:br>
              <a:rPr lang="nb-NO" sz="1200" dirty="0">
                <a:latin typeface="Calibri"/>
                <a:cs typeface="Calibri"/>
              </a:rPr>
            </a:br>
            <a:r>
              <a:rPr lang="nb-NO" sz="1200" dirty="0">
                <a:latin typeface="Calibri"/>
                <a:cs typeface="Calibri"/>
              </a:rPr>
              <a:t>1 737 personer</a:t>
            </a:r>
          </a:p>
          <a:p>
            <a:r>
              <a:rPr lang="nb-NO" sz="1200" dirty="0">
                <a:latin typeface="Calibri"/>
                <a:cs typeface="Calibri"/>
              </a:rPr>
              <a:t>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31649" y="2516213"/>
            <a:ext cx="17568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Til sammen var 1 168 i et </a:t>
            </a:r>
            <a:r>
              <a:rPr lang="nb-NO" sz="1200" b="1" dirty="0">
                <a:latin typeface="Calibri"/>
                <a:cs typeface="Calibri"/>
              </a:rPr>
              <a:t>arbeidsrettet tiltak</a:t>
            </a:r>
            <a:r>
              <a:rPr lang="nb-NO" sz="1200" dirty="0">
                <a:latin typeface="Calibri"/>
                <a:cs typeface="Calibri"/>
              </a:rPr>
              <a:t>. Det utgjør 0,5</a:t>
            </a:r>
            <a:r>
              <a:rPr lang="nb-NO" sz="1200" b="1" dirty="0">
                <a:latin typeface="Calibri"/>
                <a:cs typeface="Calibri"/>
              </a:rPr>
              <a:t>%</a:t>
            </a:r>
            <a:r>
              <a:rPr lang="nb-NO" sz="1200" dirty="0">
                <a:latin typeface="Calibri"/>
                <a:cs typeface="Calibri"/>
              </a:rPr>
              <a:t> 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674" y="1200575"/>
            <a:ext cx="1150643" cy="723368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31649" y="3603818"/>
            <a:ext cx="1756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>
                <a:latin typeface="Calibri"/>
                <a:cs typeface="Calibri"/>
              </a:rPr>
              <a:t>Bruttoledigheten</a:t>
            </a:r>
            <a:r>
              <a:rPr lang="nb-NO" sz="1200" dirty="0">
                <a:latin typeface="Calibri"/>
                <a:cs typeface="Calibri"/>
              </a:rPr>
              <a:t> er på 2,8</a:t>
            </a:r>
            <a:r>
              <a:rPr lang="nb-NO" sz="1200" b="1" dirty="0">
                <a:latin typeface="Calibri"/>
                <a:cs typeface="Calibri"/>
              </a:rPr>
              <a:t>% </a:t>
            </a:r>
            <a:r>
              <a:rPr lang="nb-NO" sz="1200" dirty="0">
                <a:latin typeface="Calibri"/>
                <a:cs typeface="Calibri"/>
              </a:rPr>
              <a:t>av arbeidsstyrken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F9B44DBE-F8C5-41D8-8158-22ECCEB7EE39}"/>
              </a:ext>
            </a:extLst>
          </p:cNvPr>
          <p:cNvSpPr txBox="1"/>
          <p:nvPr/>
        </p:nvSpPr>
        <p:spPr>
          <a:xfrm>
            <a:off x="7231648" y="5409695"/>
            <a:ext cx="19310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Andelen </a:t>
            </a:r>
            <a:r>
              <a:rPr lang="nb-NO" sz="1200" b="1" dirty="0">
                <a:latin typeface="Calibri"/>
                <a:cs typeface="Calibri"/>
              </a:rPr>
              <a:t>langtidsledige</a:t>
            </a:r>
            <a:r>
              <a:rPr lang="nb-NO" sz="1200" dirty="0">
                <a:latin typeface="Calibri"/>
                <a:cs typeface="Calibri"/>
              </a:rPr>
              <a:t> er 34%. Til sammen </a:t>
            </a:r>
            <a:br>
              <a:rPr lang="nb-NO" sz="1200" dirty="0">
                <a:latin typeface="Calibri"/>
                <a:cs typeface="Calibri"/>
              </a:rPr>
            </a:br>
            <a:r>
              <a:rPr lang="nb-NO" sz="1200" dirty="0">
                <a:latin typeface="Calibri"/>
                <a:cs typeface="Calibri"/>
              </a:rPr>
              <a:t>1 912</a:t>
            </a:r>
            <a:r>
              <a:rPr lang="nb-NO" sz="1200" b="1" dirty="0">
                <a:latin typeface="Calibri"/>
                <a:cs typeface="Calibri"/>
              </a:rPr>
              <a:t> </a:t>
            </a:r>
            <a:r>
              <a:rPr lang="nb-NO" sz="1200" dirty="0">
                <a:latin typeface="Calibri"/>
                <a:cs typeface="Calibri"/>
              </a:rPr>
              <a:t>personer </a:t>
            </a:r>
            <a:endParaRPr lang="nb-NO" sz="1200" dirty="0">
              <a:latin typeface="Calibri" panose="020F0502020204030204" pitchFamily="34" charset="0"/>
            </a:endParaRP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813BDA7D-DB09-4F37-BC3A-2DAD89533F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003" y="2444116"/>
            <a:ext cx="944259" cy="944259"/>
          </a:xfrm>
          <a:prstGeom prst="rect">
            <a:avLst/>
          </a:prstGeom>
          <a:effectLst>
            <a:outerShdw blurRad="469900" dir="240000" sx="35000" sy="35000" algn="ctr" rotWithShape="0">
              <a:srgbClr val="000000">
                <a:alpha val="57000"/>
              </a:srgbClr>
            </a:outerShdw>
          </a:effectLst>
        </p:spPr>
      </p:pic>
      <p:pic>
        <p:nvPicPr>
          <p:cNvPr id="12" name="Bilde 11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A51163E9-934D-4A3D-91B2-3F850DBD67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081" y="4301068"/>
            <a:ext cx="708195" cy="944259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46B6EC36-82C6-4BCA-B8E9-D6BD486DA3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1179" y="1020290"/>
            <a:ext cx="1383912" cy="1109568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2538E424-AE1A-4DC0-A5AA-37AEC48282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1419" y="5431218"/>
            <a:ext cx="975517" cy="862348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91B3996-BD48-41D9-BC78-B62EC4D922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6169" y="823093"/>
            <a:ext cx="5598273" cy="577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Utvikling arbeidssøkere i Trøndelag 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F572BAD-7B78-4950-A6E8-2DFC239FE0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375664"/>
              </p:ext>
            </p:extLst>
          </p:nvPr>
        </p:nvGraphicFramePr>
        <p:xfrm>
          <a:off x="260131" y="1127234"/>
          <a:ext cx="8639868" cy="5144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656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5" ma:contentTypeDescription="Create a new document." ma:contentTypeScope="" ma:versionID="8aae489fdf3f902d3c3989c28e36351f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a365eb35bb6d3c67e1d899cc5db8f9a1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333B6-9957-415B-A63D-3DEDE8B5242A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707489-5741-4ca5-aaa2-c669f5994dfb"/>
    <ds:schemaRef ds:uri="http://purl.org/dc/terms/"/>
    <ds:schemaRef ds:uri="0a605e1a-3d7c-4389-8e08-63845fbdd9cf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37257E-9A7D-4F9C-9962-B56B8E3616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605e1a-3d7c-4389-8e08-63845fbdd9cf"/>
    <ds:schemaRef ds:uri="71707489-5741-4ca5-aaa2-c669f5994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105</Words>
  <Application>Microsoft Office PowerPoint</Application>
  <PresentationFormat>Skjermfremvisning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Arial Nova Light</vt:lpstr>
      <vt:lpstr>Calibri</vt:lpstr>
      <vt:lpstr>Office-tema</vt:lpstr>
      <vt:lpstr>PowerPoint-presentasjon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Kleffelgård, Jon Kristian</cp:lastModifiedBy>
  <cp:revision>2</cp:revision>
  <cp:lastPrinted>2018-03-01T12:17:18Z</cp:lastPrinted>
  <dcterms:created xsi:type="dcterms:W3CDTF">2017-01-30T13:53:40Z</dcterms:created>
  <dcterms:modified xsi:type="dcterms:W3CDTF">2021-05-27T11:50:20Z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