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7F7F7"/>
    <a:srgbClr val="FFFFFF"/>
    <a:srgbClr val="E6E6E6"/>
    <a:srgbClr val="E2E2E2"/>
    <a:srgbClr val="467AB8"/>
    <a:srgbClr val="618DC3"/>
    <a:srgbClr val="A2AD00"/>
    <a:srgbClr val="878787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406CBB-39A4-4B33-BA60-07B58B8EEF73}" v="4" dt="2020-08-13T10:34:50.792"/>
    <p1510:client id="{F9AC52D1-9526-4D39-8697-FC1A77CB6E3A}" v="123" dt="2020-08-13T10:35:34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6" autoAdjust="0"/>
  </p:normalViewPr>
  <p:slideViewPr>
    <p:cSldViewPr>
      <p:cViewPr varScale="1">
        <p:scale>
          <a:sx n="102" d="100"/>
          <a:sy n="102" d="100"/>
        </p:scale>
        <p:origin x="5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ktnan, Eli" userId="127d71d7-e93c-42fd-9097-1a764b7b7f3a" providerId="ADAL" clId="{48406CBB-39A4-4B33-BA60-07B58B8EEF73}"/>
    <pc:docChg chg="modSld">
      <pc:chgData name="Sektnan, Eli" userId="127d71d7-e93c-42fd-9097-1a764b7b7f3a" providerId="ADAL" clId="{48406CBB-39A4-4B33-BA60-07B58B8EEF73}" dt="2020-08-13T10:28:01.575" v="38" actId="6549"/>
      <pc:docMkLst>
        <pc:docMk/>
      </pc:docMkLst>
      <pc:sldChg chg="modSp mod">
        <pc:chgData name="Sektnan, Eli" userId="127d71d7-e93c-42fd-9097-1a764b7b7f3a" providerId="ADAL" clId="{48406CBB-39A4-4B33-BA60-07B58B8EEF73}" dt="2020-08-13T10:28:01.575" v="38" actId="6549"/>
        <pc:sldMkLst>
          <pc:docMk/>
          <pc:sldMk cId="3367927059" sldId="264"/>
        </pc:sldMkLst>
        <pc:spChg chg="mod">
          <ac:chgData name="Sektnan, Eli" userId="127d71d7-e93c-42fd-9097-1a764b7b7f3a" providerId="ADAL" clId="{48406CBB-39A4-4B33-BA60-07B58B8EEF73}" dt="2020-08-13T10:28:01.575" v="38" actId="6549"/>
          <ac:spMkLst>
            <pc:docMk/>
            <pc:sldMk cId="3367927059" sldId="264"/>
            <ac:spMk id="1376" creationId="{00000000-0000-0000-0000-000000000000}"/>
          </ac:spMkLst>
        </pc:spChg>
      </pc:sldChg>
    </pc:docChg>
  </pc:docChgLst>
  <pc:docChgLst>
    <pc:chgData name="Eggen, Sigrid Anna" userId="S::sigrid.anna.eggen@nav.no::2bbedf88-9851-49e9-a7fa-764049233ae8" providerId="AD" clId="Web-{F9AC52D1-9526-4D39-8697-FC1A77CB6E3A}"/>
    <pc:docChg chg="modSld">
      <pc:chgData name="Eggen, Sigrid Anna" userId="S::sigrid.anna.eggen@nav.no::2bbedf88-9851-49e9-a7fa-764049233ae8" providerId="AD" clId="Web-{F9AC52D1-9526-4D39-8697-FC1A77CB6E3A}" dt="2020-08-13T10:35:34.189" v="118" actId="20577"/>
      <pc:docMkLst>
        <pc:docMk/>
      </pc:docMkLst>
      <pc:sldChg chg="modSp">
        <pc:chgData name="Eggen, Sigrid Anna" userId="S::sigrid.anna.eggen@nav.no::2bbedf88-9851-49e9-a7fa-764049233ae8" providerId="AD" clId="Web-{F9AC52D1-9526-4D39-8697-FC1A77CB6E3A}" dt="2020-08-13T10:35:34.189" v="117" actId="20577"/>
        <pc:sldMkLst>
          <pc:docMk/>
          <pc:sldMk cId="3367927059" sldId="264"/>
        </pc:sldMkLst>
        <pc:spChg chg="mod">
          <ac:chgData name="Eggen, Sigrid Anna" userId="S::sigrid.anna.eggen@nav.no::2bbedf88-9851-49e9-a7fa-764049233ae8" providerId="AD" clId="Web-{F9AC52D1-9526-4D39-8697-FC1A77CB6E3A}" dt="2020-08-13T10:34:55.595" v="16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Eggen, Sigrid Anna" userId="S::sigrid.anna.eggen@nav.no::2bbedf88-9851-49e9-a7fa-764049233ae8" providerId="AD" clId="Web-{F9AC52D1-9526-4D39-8697-FC1A77CB6E3A}" dt="2020-08-13T10:35:34.189" v="117" actId="20577"/>
          <ac:spMkLst>
            <pc:docMk/>
            <pc:sldMk cId="3367927059" sldId="264"/>
            <ac:spMk id="32" creationId="{00000000-0000-0000-0000-000000000000}"/>
          </ac:spMkLst>
        </pc:spChg>
        <pc:spChg chg="mod">
          <ac:chgData name="Eggen, Sigrid Anna" userId="S::sigrid.anna.eggen@nav.no::2bbedf88-9851-49e9-a7fa-764049233ae8" providerId="AD" clId="Web-{F9AC52D1-9526-4D39-8697-FC1A77CB6E3A}" dt="2020-08-13T10:35:22.189" v="79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Eggen, Sigrid Anna" userId="S::sigrid.anna.eggen@nav.no::2bbedf88-9851-49e9-a7fa-764049233ae8" providerId="AD" clId="Web-{F9AC52D1-9526-4D39-8697-FC1A77CB6E3A}" dt="2020-08-13T10:35:13.346" v="46" actId="20577"/>
          <ac:spMkLst>
            <pc:docMk/>
            <pc:sldMk cId="3367927059" sldId="264"/>
            <ac:spMk id="29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13.08.2020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>
            <a:extLst>
              <a:ext uri="{FF2B5EF4-FFF2-40B4-BE49-F238E27FC236}">
                <a16:creationId xmlns:a16="http://schemas.microsoft.com/office/drawing/2014/main" id="{338F0415-9CB9-4422-AFDD-7ABFD4EBB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9749" y="891544"/>
            <a:ext cx="5758346" cy="547158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 dirty="0">
                <a:solidFill>
                  <a:schemeClr val="bg1"/>
                </a:solidFill>
              </a:rPr>
              <a:t>Arbeidsavklaringspenger i Trøndelag 2. kvartal 2020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083927" y="963464"/>
            <a:ext cx="182926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</a:rPr>
              <a:t>I juni 2020 har </a:t>
            </a:r>
          </a:p>
          <a:p>
            <a:r>
              <a:rPr lang="nb-NO" sz="1200">
                <a:latin typeface="Calibri"/>
                <a:cs typeface="Calibri"/>
              </a:rPr>
              <a:t>10 128 personer arbeidsavklaringspenger (AAP) i Trøndelag. Det tilsvarer 3,4 prosent av befolkningen og er en økning på 350 personer fra juni 2019.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083927" y="4218404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I aldersgruppen 30-59 år har  3,7 prosent AAP. Det tilsvarer 6 681 personer </a:t>
            </a:r>
            <a:endParaRPr lang="nb-NO" sz="1200" dirty="0">
              <a:latin typeface="Calibri" panose="020F0502020204030204" pitchFamily="34" charset="0"/>
            </a:endParaRPr>
          </a:p>
        </p:txBody>
      </p:sp>
      <p:sp>
        <p:nvSpPr>
          <p:cNvPr id="291" name="TekstSylinder 290"/>
          <p:cNvSpPr txBox="1"/>
          <p:nvPr/>
        </p:nvSpPr>
        <p:spPr>
          <a:xfrm>
            <a:off x="7083927" y="2981006"/>
            <a:ext cx="18292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dirty="0">
                <a:latin typeface="Calibri" panose="020F0502020204030204" pitchFamily="34" charset="0"/>
              </a:rPr>
              <a:t>I aldersgruppen under </a:t>
            </a:r>
          </a:p>
          <a:p>
            <a:r>
              <a:rPr lang="nb-NO" sz="1200">
                <a:latin typeface="Calibri"/>
                <a:cs typeface="Calibri"/>
              </a:rPr>
              <a:t>30 år har 3,3 prosent AAP. Det er 2 595 personer  </a:t>
            </a:r>
            <a:endParaRPr lang="nb-NO" sz="1200">
              <a:latin typeface="Calibri" panose="020F0502020204030204" pitchFamily="34" charset="0"/>
              <a:cs typeface="Calibri"/>
            </a:endParaRPr>
          </a:p>
        </p:txBody>
      </p:sp>
      <p:sp>
        <p:nvSpPr>
          <p:cNvPr id="1376" name="Ellipse 1375"/>
          <p:cNvSpPr/>
          <p:nvPr/>
        </p:nvSpPr>
        <p:spPr>
          <a:xfrm>
            <a:off x="4386118" y="4424789"/>
            <a:ext cx="1751316" cy="184668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1"/>
                </a:solidFill>
              </a:rPr>
              <a:t>I aldersgruppen under 50 år er den vanligste diagnosen blant de med AAP angst og depressive lidelser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083927" y="5532394"/>
            <a:ext cx="17568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I aldersgruppen over 60 år har 2,3 prosent AAP. Det er 852 personer.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380" y="1045405"/>
            <a:ext cx="1360547" cy="85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kstSylinder 29"/>
          <p:cNvSpPr txBox="1"/>
          <p:nvPr/>
        </p:nvSpPr>
        <p:spPr>
          <a:xfrm>
            <a:off x="4056551" y="3904891"/>
            <a:ext cx="976549" cy="55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100" i="1" dirty="0"/>
              <a:t>Høyest:</a:t>
            </a:r>
          </a:p>
          <a:p>
            <a:pPr>
              <a:lnSpc>
                <a:spcPct val="150000"/>
              </a:lnSpc>
            </a:pPr>
            <a:r>
              <a:rPr lang="nb-NO" sz="1000" dirty="0"/>
              <a:t>Meråker: 4,8 %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2214281" y="841123"/>
            <a:ext cx="768159" cy="55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100" i="1" dirty="0"/>
              <a:t>Lavest:</a:t>
            </a:r>
          </a:p>
          <a:p>
            <a:pPr>
              <a:lnSpc>
                <a:spcPct val="150000"/>
              </a:lnSpc>
            </a:pPr>
            <a:r>
              <a:rPr lang="nb-NO" sz="1000" dirty="0"/>
              <a:t>Leka: 1,3 %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0D6AD78D-41BC-4601-86C4-E1AE99C85D2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alphaModFix amt="85000"/>
          </a:blip>
          <a:stretch>
            <a:fillRect/>
          </a:stretch>
        </p:blipFill>
        <p:spPr>
          <a:xfrm>
            <a:off x="6270845" y="5232592"/>
            <a:ext cx="887484" cy="1056000"/>
          </a:xfrm>
          <a:prstGeom prst="rect">
            <a:avLst/>
          </a:prstGeom>
        </p:spPr>
      </p:pic>
      <p:grpSp>
        <p:nvGrpSpPr>
          <p:cNvPr id="18" name="Gruppe 17">
            <a:extLst>
              <a:ext uri="{FF2B5EF4-FFF2-40B4-BE49-F238E27FC236}">
                <a16:creationId xmlns:a16="http://schemas.microsoft.com/office/drawing/2014/main" id="{1D85A2B3-6200-48BE-B1D3-1D55AE441B33}"/>
              </a:ext>
            </a:extLst>
          </p:cNvPr>
          <p:cNvGrpSpPr/>
          <p:nvPr/>
        </p:nvGrpSpPr>
        <p:grpSpPr>
          <a:xfrm>
            <a:off x="554196" y="1045405"/>
            <a:ext cx="1378325" cy="1021007"/>
            <a:chOff x="0" y="0"/>
            <a:chExt cx="1255059" cy="964974"/>
          </a:xfrm>
        </p:grpSpPr>
        <p:grpSp>
          <p:nvGrpSpPr>
            <p:cNvPr id="19" name="Gruppe 18">
              <a:extLst>
                <a:ext uri="{FF2B5EF4-FFF2-40B4-BE49-F238E27FC236}">
                  <a16:creationId xmlns:a16="http://schemas.microsoft.com/office/drawing/2014/main" id="{62458171-1761-48DD-83F3-84AA922C43B6}"/>
                </a:ext>
              </a:extLst>
            </p:cNvPr>
            <p:cNvGrpSpPr/>
            <p:nvPr/>
          </p:nvGrpSpPr>
          <p:grpSpPr>
            <a:xfrm>
              <a:off x="0" y="0"/>
              <a:ext cx="190500" cy="964974"/>
              <a:chOff x="0" y="0"/>
              <a:chExt cx="190500" cy="964974"/>
            </a:xfrm>
          </p:grpSpPr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90B4C842-88FD-4AC1-93DB-A1AD10F84CD3}"/>
                  </a:ext>
                </a:extLst>
              </p:cNvPr>
              <p:cNvSpPr/>
              <p:nvPr/>
            </p:nvSpPr>
            <p:spPr>
              <a:xfrm>
                <a:off x="0" y="246652"/>
                <a:ext cx="190500" cy="213812"/>
              </a:xfrm>
              <a:prstGeom prst="ellipse">
                <a:avLst/>
              </a:prstGeom>
              <a:solidFill>
                <a:srgbClr val="8FB73E">
                  <a:lumMod val="40000"/>
                  <a:lumOff val="6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03DAE169-CD6F-4A79-ACB1-F7A4EA9A0ACC}"/>
                  </a:ext>
                </a:extLst>
              </p:cNvPr>
              <p:cNvSpPr/>
              <p:nvPr/>
            </p:nvSpPr>
            <p:spPr>
              <a:xfrm>
                <a:off x="0" y="0"/>
                <a:ext cx="190500" cy="213812"/>
              </a:xfrm>
              <a:prstGeom prst="ellipse">
                <a:avLst/>
              </a:prstGeom>
              <a:solidFill>
                <a:srgbClr val="8FB73E">
                  <a:lumMod val="20000"/>
                  <a:lumOff val="80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B0286AD9-35E5-4C79-A3A1-9C3988C8A20C}"/>
                  </a:ext>
                </a:extLst>
              </p:cNvPr>
              <p:cNvSpPr/>
              <p:nvPr/>
            </p:nvSpPr>
            <p:spPr>
              <a:xfrm>
                <a:off x="0" y="493304"/>
                <a:ext cx="190500" cy="213812"/>
              </a:xfrm>
              <a:prstGeom prst="ellipse">
                <a:avLst/>
              </a:prstGeom>
              <a:solidFill>
                <a:srgbClr val="8FB73E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8" name="Ellipse 27">
                <a:extLst>
                  <a:ext uri="{FF2B5EF4-FFF2-40B4-BE49-F238E27FC236}">
                    <a16:creationId xmlns:a16="http://schemas.microsoft.com/office/drawing/2014/main" id="{A3EAD83C-F84F-418D-8D08-A6C228E317FA}"/>
                  </a:ext>
                </a:extLst>
              </p:cNvPr>
              <p:cNvSpPr/>
              <p:nvPr/>
            </p:nvSpPr>
            <p:spPr>
              <a:xfrm>
                <a:off x="0" y="739956"/>
                <a:ext cx="190500" cy="225018"/>
              </a:xfrm>
              <a:prstGeom prst="ellipse">
                <a:avLst/>
              </a:prstGeom>
              <a:solidFill>
                <a:srgbClr val="8FB73E">
                  <a:lumMod val="75000"/>
                </a:srgbClr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0" name="Gruppe 19">
              <a:extLst>
                <a:ext uri="{FF2B5EF4-FFF2-40B4-BE49-F238E27FC236}">
                  <a16:creationId xmlns:a16="http://schemas.microsoft.com/office/drawing/2014/main" id="{4EC4844E-7FB0-4661-B803-AEA99B997DFF}"/>
                </a:ext>
              </a:extLst>
            </p:cNvPr>
            <p:cNvGrpSpPr/>
            <p:nvPr/>
          </p:nvGrpSpPr>
          <p:grpSpPr>
            <a:xfrm>
              <a:off x="286870" y="11206"/>
              <a:ext cx="968189" cy="952498"/>
              <a:chOff x="286870" y="11206"/>
              <a:chExt cx="425824" cy="1207995"/>
            </a:xfrm>
          </p:grpSpPr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88021603-B33E-459B-BC83-447C268B6D30}"/>
                  </a:ext>
                </a:extLst>
              </p:cNvPr>
              <p:cNvSpPr/>
              <p:nvPr/>
            </p:nvSpPr>
            <p:spPr>
              <a:xfrm>
                <a:off x="286870" y="11206"/>
                <a:ext cx="425824" cy="257735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05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Under 2,6%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D5E80745-D2F2-416B-B49E-9D5AF3AD45EF}"/>
                  </a:ext>
                </a:extLst>
              </p:cNvPr>
              <p:cNvSpPr/>
              <p:nvPr/>
            </p:nvSpPr>
            <p:spPr>
              <a:xfrm>
                <a:off x="286870" y="327959"/>
                <a:ext cx="425824" cy="257735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nb-NO" sz="105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2,6% - 3,3%</a:t>
                </a:r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B46AD03-83AA-491F-A61D-E88E5C9A0F71}"/>
                  </a:ext>
                </a:extLst>
              </p:cNvPr>
              <p:cNvSpPr/>
              <p:nvPr/>
            </p:nvSpPr>
            <p:spPr>
              <a:xfrm>
                <a:off x="286870" y="644712"/>
                <a:ext cx="425824" cy="257735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05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3,4%- 3,9%</a:t>
                </a:r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59BB0BE7-6F1A-4C20-9761-21EEC934E55F}"/>
                  </a:ext>
                </a:extLst>
              </p:cNvPr>
              <p:cNvSpPr/>
              <p:nvPr/>
            </p:nvSpPr>
            <p:spPr>
              <a:xfrm>
                <a:off x="286870" y="961466"/>
                <a:ext cx="425824" cy="257735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</a:ln>
              <a:effectLst/>
            </p:spPr>
            <p:txBody>
              <a:bodyPr wrap="square" rtlCol="0" anchor="t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05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4% og over</a:t>
                </a:r>
              </a:p>
            </p:txBody>
          </p:sp>
        </p:grpSp>
      </p:grpSp>
      <p:pic>
        <p:nvPicPr>
          <p:cNvPr id="7" name="Bilde 6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31C04E20-239E-487E-8BA5-3D79E81776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722" y="2694210"/>
            <a:ext cx="736180" cy="981573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9BB0141-7B91-46B0-86DC-F994FB4FD2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457" y="4016897"/>
            <a:ext cx="301059" cy="99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D17D6100BE16498716C9DC1D4E27F9" ma:contentTypeVersion="12" ma:contentTypeDescription="Opprett et nytt dokument." ma:contentTypeScope="" ma:versionID="5da3180f4476c1f40a7d0dead8200934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4af5a88da6ead7a6a235762129c58726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B67147-4FE6-4430-975C-3855F47121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BB5460-6AD7-4FBC-A197-E5ECCCAF0266}"/>
</file>

<file path=customXml/itemProps3.xml><?xml version="1.0" encoding="utf-8"?>
<ds:datastoreItem xmlns:ds="http://schemas.openxmlformats.org/officeDocument/2006/customXml" ds:itemID="{38EB4287-F983-47E2-AA63-721C915EC256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4808</TotalTime>
  <Words>132</Words>
  <Application>Microsoft Office PowerPoint</Application>
  <PresentationFormat>Skjermfremvisning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Sektnan, Eli</cp:lastModifiedBy>
  <cp:revision>175</cp:revision>
  <cp:lastPrinted>2018-03-01T12:17:18Z</cp:lastPrinted>
  <dcterms:created xsi:type="dcterms:W3CDTF">2017-01-30T13:53:40Z</dcterms:created>
  <dcterms:modified xsi:type="dcterms:W3CDTF">2020-08-13T10:35:45Z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2019-01-14T12:57:41.4550198Z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</Properties>
</file>